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74" r:id="rId3"/>
    <p:sldId id="275" r:id="rId4"/>
    <p:sldId id="259" r:id="rId5"/>
    <p:sldId id="270" r:id="rId6"/>
    <p:sldId id="280" r:id="rId7"/>
    <p:sldId id="278" r:id="rId8"/>
    <p:sldId id="272" r:id="rId9"/>
    <p:sldId id="285" r:id="rId10"/>
    <p:sldId id="279" r:id="rId11"/>
    <p:sldId id="273" r:id="rId12"/>
    <p:sldId id="271" r:id="rId13"/>
    <p:sldId id="288" r:id="rId14"/>
    <p:sldId id="287" r:id="rId15"/>
    <p:sldId id="291" r:id="rId16"/>
    <p:sldId id="276" r:id="rId17"/>
    <p:sldId id="282" r:id="rId18"/>
    <p:sldId id="281" r:id="rId19"/>
    <p:sldId id="283" r:id="rId20"/>
    <p:sldId id="284" r:id="rId21"/>
    <p:sldId id="277" r:id="rId22"/>
    <p:sldId id="292" r:id="rId23"/>
    <p:sldId id="269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MUÑOZ QUIROGA" initials="CMQ" lastIdx="1" clrIdx="0">
    <p:extLst>
      <p:ext uri="{19B8F6BF-5375-455C-9EA6-DF929625EA0E}">
        <p15:presenceInfo xmlns:p15="http://schemas.microsoft.com/office/powerpoint/2012/main" userId="4a3fb0ac2c4487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6FF"/>
    <a:srgbClr val="0674C3"/>
    <a:srgbClr val="FFFFFF"/>
    <a:srgbClr val="41E73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10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2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88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65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980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61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42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58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68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39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D5F85-52C6-43DB-BFC6-C749CD18E08D}" type="datetimeFigureOut">
              <a:rPr lang="pt-BR" smtClean="0"/>
              <a:t>02/12/2024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65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vieira95/Projetos_Disciplina_IE323/tree/main/Projeto2/BitMovel-Robo-Bluetoot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hyperlink" Target="https://docs.google.com/document/d/19eDUn6APOkDckY-d9zxlf_N0l-tGTjby_PLXqS_WKOg" TargetMode="External"/><Relationship Id="rId16" Type="http://schemas.openxmlformats.org/officeDocument/2006/relationships/image" Target="../media/image10.jpeg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document/d/19eDUn6APOkDckY-d9zxlf_N0l-tGTjby_PLXqS_WKOg/edit?usp=sharing" TargetMode="External"/><Relationship Id="rId11" Type="http://schemas.microsoft.com/office/2007/relationships/hdphoto" Target="../media/hdphoto4.wdp"/><Relationship Id="rId5" Type="http://schemas.openxmlformats.org/officeDocument/2006/relationships/hyperlink" Target="https://www.tinkercad.com/things/1lvaPDfdjkt-chassi-bitmovel/edit?sharecode=c4YGIVprehL-UuPeUL_7wFy6jiYbiTO2cclIelt4kQc" TargetMode="External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19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000000"/>
                </a:solidFill>
                <a:latin typeface="Arial" panose="020B0604020202020204" pitchFamily="34" charset="0"/>
              </a:rPr>
              <a:t>Robô </a:t>
            </a:r>
            <a:r>
              <a:rPr lang="pt-BR" sz="3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explorador</a:t>
            </a:r>
            <a:endParaRPr lang="pt-BR" sz="36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69177" y="1568067"/>
            <a:ext cx="1092614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/>
              <a:t>Objetivo geral</a:t>
            </a:r>
            <a:r>
              <a:rPr lang="pt-BR" altLang="pt-BR" sz="2400" b="1" dirty="0" smtClean="0"/>
              <a:t>: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 smtClean="0"/>
              <a:t>Apresentar </a:t>
            </a:r>
            <a:r>
              <a:rPr lang="pt-BR" altLang="pt-BR" sz="2400" dirty="0"/>
              <a:t>aos estudantes uma ideia para a criação de robôs, unindo conceitos </a:t>
            </a:r>
            <a:r>
              <a:rPr lang="pt-BR" altLang="pt-BR" sz="2400" dirty="0" smtClean="0"/>
              <a:t>como </a:t>
            </a:r>
            <a:r>
              <a:rPr lang="pt-BR" altLang="pt-BR" sz="2400" dirty="0"/>
              <a:t>lógica para movimentação </a:t>
            </a:r>
            <a:r>
              <a:rPr lang="pt-BR" altLang="pt-BR" sz="2400" dirty="0" smtClean="0"/>
              <a:t>de motores e leitura de sensores, que permitam integrar características de </a:t>
            </a:r>
            <a:r>
              <a:rPr lang="pt-BR" altLang="pt-BR" sz="2400" dirty="0"/>
              <a:t>exploração </a:t>
            </a:r>
            <a:r>
              <a:rPr lang="pt-BR" altLang="pt-BR" sz="2400" dirty="0" smtClean="0"/>
              <a:t>e telemetria</a:t>
            </a:r>
            <a:r>
              <a:rPr lang="pt-BR" altLang="pt-BR" sz="2400" dirty="0"/>
              <a:t>.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400" dirty="0" smtClean="0"/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 smtClean="0"/>
              <a:t>Objetivos específicos:</a:t>
            </a:r>
            <a:endParaRPr lang="pt-BR" altLang="pt-BR" sz="24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419" altLang="pt-BR" sz="2400" dirty="0" smtClean="0"/>
              <a:t>Implementar </a:t>
            </a:r>
            <a:r>
              <a:rPr lang="pt-BR" altLang="pt-BR" sz="2400" dirty="0" smtClean="0"/>
              <a:t>sinais </a:t>
            </a:r>
            <a:r>
              <a:rPr lang="pt-BR" altLang="pt-BR" sz="2400" dirty="0"/>
              <a:t>modulados por largura de pulso (PWM) para o controle de </a:t>
            </a:r>
            <a:r>
              <a:rPr lang="pt-BR" altLang="pt-BR" sz="2400" dirty="0" smtClean="0"/>
              <a:t>motores.</a:t>
            </a:r>
          </a:p>
          <a:p>
            <a:pPr marL="45720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Incorporar ao robô sensores para a exploração e controle (câmera</a:t>
            </a:r>
            <a:r>
              <a:rPr lang="pt-BR" altLang="pt-BR" sz="2400" dirty="0"/>
              <a:t>, sensor de </a:t>
            </a:r>
            <a:r>
              <a:rPr lang="pt-BR" altLang="pt-BR" sz="2400" dirty="0" smtClean="0"/>
              <a:t>proximidade, </a:t>
            </a:r>
            <a:r>
              <a:rPr lang="pt-BR" altLang="pt-BR" sz="2400" dirty="0"/>
              <a:t>sensor de </a:t>
            </a:r>
            <a:r>
              <a:rPr lang="pt-BR" altLang="pt-BR" sz="2400" dirty="0" smtClean="0"/>
              <a:t>temperatura e sensor de humidade). 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Criar um </a:t>
            </a:r>
            <a:r>
              <a:rPr lang="pt-BR" altLang="pt-BR" sz="2400" dirty="0"/>
              <a:t>aplicativo </a:t>
            </a:r>
            <a:r>
              <a:rPr lang="pt-BR" altLang="pt-BR" sz="2400" dirty="0" smtClean="0"/>
              <a:t>de celular para o controle e o monitoramento </a:t>
            </a:r>
            <a:r>
              <a:rPr lang="pt-BR" altLang="pt-BR" sz="2400" dirty="0"/>
              <a:t>do robô</a:t>
            </a:r>
            <a:r>
              <a:rPr lang="pt-BR" altLang="pt-BR" sz="24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Comunicar via Bluetooth o robô com o aplicativo de celular.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957886" y="552796"/>
            <a:ext cx="4307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Software na ESP32-CAM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00" name="Picture 4" descr="Fluxograma_ESP32C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50" y="1505338"/>
            <a:ext cx="2151069" cy="46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020607" y="552796"/>
            <a:ext cx="6181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Fluxograma </a:t>
            </a:r>
            <a:r>
              <a:rPr lang="pt-BR" altLang="pt-BR" sz="3200" b="1" dirty="0" smtClean="0"/>
              <a:t>de aplicativo </a:t>
            </a:r>
            <a:r>
              <a:rPr lang="pt-BR" altLang="pt-BR" sz="3200" b="1" dirty="0"/>
              <a:t>de celular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Fluxograma_AppInv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16" y="1279985"/>
            <a:ext cx="7709988" cy="52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ángulo 8"/>
          <p:cNvSpPr/>
          <p:nvPr/>
        </p:nvSpPr>
        <p:spPr>
          <a:xfrm>
            <a:off x="5112430" y="554134"/>
            <a:ext cx="1998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dirty="0" smtClean="0"/>
              <a:t>Resultados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uadroTexto 3"/>
          <p:cNvSpPr txBox="1"/>
          <p:nvPr/>
        </p:nvSpPr>
        <p:spPr>
          <a:xfrm>
            <a:off x="5273660" y="2531529"/>
            <a:ext cx="731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8000" dirty="0" smtClean="0">
                <a:solidFill>
                  <a:srgbClr val="00B050"/>
                </a:solidFill>
              </a:rPr>
              <a:t>+</a:t>
            </a:r>
            <a:endParaRPr lang="pt-BR" sz="8000" dirty="0">
              <a:solidFill>
                <a:srgbClr val="00B050"/>
              </a:solidFill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1128448" y="5665796"/>
            <a:ext cx="4057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/>
              <a:t>Robô explorador</a:t>
            </a:r>
            <a:endParaRPr lang="pt-BR" sz="2000" dirty="0"/>
          </a:p>
        </p:txBody>
      </p:sp>
      <p:sp>
        <p:nvSpPr>
          <p:cNvPr id="51" name="Rectángulo 50"/>
          <p:cNvSpPr/>
          <p:nvPr/>
        </p:nvSpPr>
        <p:spPr>
          <a:xfrm>
            <a:off x="6578934" y="4663931"/>
            <a:ext cx="4718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Aplicativo de celular feito no </a:t>
            </a:r>
            <a:r>
              <a:rPr lang="pt-BR" sz="2000" dirty="0" err="1"/>
              <a:t>App</a:t>
            </a:r>
            <a:r>
              <a:rPr lang="pt-BR" sz="2000" dirty="0"/>
              <a:t> Inventor</a:t>
            </a:r>
          </a:p>
        </p:txBody>
      </p:sp>
      <p:pic>
        <p:nvPicPr>
          <p:cNvPr id="25" name="Picture 2" descr="https://lh7-rt.googleusercontent.com/docsz/AD_4nXcoWslDKV3OrtiqkQoVZIu9paero6ZLSvg__At2aniKV_sJYwxuD2v8EOMZgEy9o_Zi91TksAAujpStVDv109N8Wg8V8Mq8L8Lr7Q1UOgPRIhN9k7lyLFb51rcoj2oV3iRUkzBJ?key=O6Vp-SIlMk5W-eu5b3ApPHx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75" y="1316410"/>
            <a:ext cx="2743518" cy="4187857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upo 25"/>
          <p:cNvGrpSpPr/>
          <p:nvPr/>
        </p:nvGrpSpPr>
        <p:grpSpPr>
          <a:xfrm>
            <a:off x="6411600" y="1963455"/>
            <a:ext cx="4718038" cy="2459586"/>
            <a:chOff x="1668783" y="1226820"/>
            <a:chExt cx="8808720" cy="4297680"/>
          </a:xfrm>
        </p:grpSpPr>
        <p:sp>
          <p:nvSpPr>
            <p:cNvPr id="27" name="Rectángulo 26"/>
            <p:cNvSpPr/>
            <p:nvPr/>
          </p:nvSpPr>
          <p:spPr>
            <a:xfrm>
              <a:off x="1981200" y="1462480"/>
              <a:ext cx="8190991" cy="378770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" name="Grupo 28"/>
            <p:cNvGrpSpPr/>
            <p:nvPr/>
          </p:nvGrpSpPr>
          <p:grpSpPr>
            <a:xfrm>
              <a:off x="2057400" y="1543753"/>
              <a:ext cx="7976880" cy="3852000"/>
              <a:chOff x="2057400" y="1543753"/>
              <a:chExt cx="7976880" cy="3852000"/>
            </a:xfrm>
          </p:grpSpPr>
          <p:pic>
            <p:nvPicPr>
              <p:cNvPr id="32" name="Imagen 31"/>
              <p:cNvPicPr>
                <a:picLocks noChangeAspect="1"/>
              </p:cNvPicPr>
              <p:nvPr/>
            </p:nvPicPr>
            <p:blipFill rotWithShape="1">
              <a:blip r:embed="rId3"/>
              <a:srcRect l="4482"/>
              <a:stretch/>
            </p:blipFill>
            <p:spPr>
              <a:xfrm>
                <a:off x="2057400" y="1543753"/>
                <a:ext cx="7976880" cy="3852000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4"/>
              <a:srcRect t="-1" b="11235"/>
              <a:stretch/>
            </p:blipFill>
            <p:spPr>
              <a:xfrm>
                <a:off x="2089707" y="4484257"/>
                <a:ext cx="1026122" cy="655520"/>
              </a:xfrm>
              <a:prstGeom prst="rect">
                <a:avLst/>
              </a:prstGeom>
            </p:spPr>
          </p:pic>
          <p:pic>
            <p:nvPicPr>
              <p:cNvPr id="34" name="Picture 4" descr="Cómo diagnosticar un problema en tu cultivo? - Revista InfoAgro Méxic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7888" y="2072869"/>
                <a:ext cx="6073271" cy="2436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Imagens Iphone PNG e Vetor, com Fundo Transparente Para Download Grátis |  Pngtre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1" t="9623" r="28830" b="8552"/>
            <a:stretch/>
          </p:blipFill>
          <p:spPr bwMode="auto">
            <a:xfrm rot="16200000">
              <a:off x="3924303" y="-1028700"/>
              <a:ext cx="4297680" cy="880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ángulo 30"/>
            <p:cNvSpPr/>
            <p:nvPr/>
          </p:nvSpPr>
          <p:spPr>
            <a:xfrm>
              <a:off x="10172191" y="1543753"/>
              <a:ext cx="99569" cy="3596024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6627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0" grpId="0"/>
      <p:bldP spid="50" grpId="1"/>
      <p:bldP spid="51" grpId="0"/>
      <p:bldP spid="5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ángulo 8"/>
          <p:cNvSpPr/>
          <p:nvPr/>
        </p:nvSpPr>
        <p:spPr>
          <a:xfrm>
            <a:off x="5112430" y="554134"/>
            <a:ext cx="1998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dirty="0" smtClean="0"/>
              <a:t>Resultados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https://lh7-rt.googleusercontent.com/docsz/AD_4nXdlgdampbjQi5VGJkyteuHOD5FGWqwg-9VkJMuhk3Cwy-Gm_5LdDpZqvmKsvYksmLAAXTfFpSun5b9lr2QZZGsIf10JTix-Cl2Q2-KYMK_SrTbqZCNpSPC1QIBCNUxM45dPzxUc?key=O6Vp-SIlMk5W-eu5b3ApPHx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5615" r="4297" b="5148"/>
          <a:stretch/>
        </p:blipFill>
        <p:spPr bwMode="auto">
          <a:xfrm>
            <a:off x="4091940" y="1569720"/>
            <a:ext cx="4206240" cy="41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5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ángulo 8"/>
          <p:cNvSpPr/>
          <p:nvPr/>
        </p:nvSpPr>
        <p:spPr>
          <a:xfrm>
            <a:off x="5112430" y="554134"/>
            <a:ext cx="1998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dirty="0" smtClean="0"/>
              <a:t>Resultados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ángulo 34"/>
          <p:cNvSpPr/>
          <p:nvPr/>
        </p:nvSpPr>
        <p:spPr>
          <a:xfrm>
            <a:off x="853440" y="970953"/>
            <a:ext cx="108280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b="1" dirty="0">
                <a:solidFill>
                  <a:srgbClr val="0D0D0D"/>
                </a:solidFill>
              </a:rPr>
              <a:t>Positivos</a:t>
            </a:r>
            <a:r>
              <a:rPr lang="pt-BR" sz="2800" b="1" dirty="0" smtClean="0">
                <a:solidFill>
                  <a:srgbClr val="0D0D0D"/>
                </a:solidFill>
              </a:rPr>
              <a:t>:</a:t>
            </a:r>
          </a:p>
          <a:p>
            <a:pPr algn="just"/>
            <a:endParaRPr lang="pt-BR" sz="28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0D0D0D"/>
                </a:solidFill>
              </a:rPr>
              <a:t>Permite abordar </a:t>
            </a:r>
            <a:r>
              <a:rPr lang="pt-BR" sz="2800" dirty="0">
                <a:solidFill>
                  <a:srgbClr val="0D0D0D"/>
                </a:solidFill>
              </a:rPr>
              <a:t>diversos temas em sala de </a:t>
            </a:r>
            <a:r>
              <a:rPr lang="pt-BR" sz="2800" dirty="0" smtClean="0">
                <a:solidFill>
                  <a:srgbClr val="0D0D0D"/>
                </a:solidFill>
              </a:rPr>
              <a:t>aula, como </a:t>
            </a:r>
            <a:r>
              <a:rPr lang="pt-BR" sz="2800" dirty="0">
                <a:solidFill>
                  <a:srgbClr val="0D0D0D"/>
                </a:solidFill>
              </a:rPr>
              <a:t>microcontroladores, </a:t>
            </a:r>
            <a:r>
              <a:rPr lang="pt-BR" sz="2800" dirty="0" smtClean="0">
                <a:solidFill>
                  <a:srgbClr val="0D0D0D"/>
                </a:solidFill>
              </a:rPr>
              <a:t>aplicativos, </a:t>
            </a:r>
            <a:r>
              <a:rPr lang="pt-BR" sz="2800" dirty="0">
                <a:solidFill>
                  <a:srgbClr val="0D0D0D"/>
                </a:solidFill>
              </a:rPr>
              <a:t>comunicação, </a:t>
            </a:r>
            <a:r>
              <a:rPr lang="pt-BR" sz="2800" dirty="0" smtClean="0">
                <a:solidFill>
                  <a:srgbClr val="0D0D0D"/>
                </a:solidFill>
              </a:rPr>
              <a:t>entre outros.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D0D0D"/>
                </a:solidFill>
              </a:rPr>
              <a:t>Visual atrativo do robô/carrinho facilita o engajamento e curiosidade dos alunos.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D0D0D"/>
                </a:solidFill>
              </a:rPr>
              <a:t>Exercício prático de tecnologias: programação (blocos e código), design de </a:t>
            </a:r>
            <a:r>
              <a:rPr lang="pt-BR" sz="2800" dirty="0" smtClean="0">
                <a:solidFill>
                  <a:srgbClr val="0D0D0D"/>
                </a:solidFill>
              </a:rPr>
              <a:t>aplicativos e integração </a:t>
            </a:r>
            <a:r>
              <a:rPr lang="pt-BR" sz="2800" dirty="0">
                <a:solidFill>
                  <a:srgbClr val="0D0D0D"/>
                </a:solidFill>
              </a:rPr>
              <a:t>de sistemas</a:t>
            </a:r>
            <a:r>
              <a:rPr lang="pt-BR" sz="2800" dirty="0" smtClean="0">
                <a:solidFill>
                  <a:srgbClr val="0D0D0D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D0D0D"/>
                </a:solidFill>
              </a:rPr>
              <a:t>Interação entre componentes, como ESP32, </a:t>
            </a:r>
            <a:r>
              <a:rPr lang="pt-BR" sz="2800" dirty="0" err="1">
                <a:solidFill>
                  <a:srgbClr val="0D0D0D"/>
                </a:solidFill>
              </a:rPr>
              <a:t>Raspberry</a:t>
            </a:r>
            <a:r>
              <a:rPr lang="pt-BR" sz="2800" dirty="0">
                <a:solidFill>
                  <a:srgbClr val="0D0D0D"/>
                </a:solidFill>
              </a:rPr>
              <a:t> </a:t>
            </a:r>
            <a:r>
              <a:rPr lang="pt-BR" sz="2800" dirty="0" err="1">
                <a:solidFill>
                  <a:srgbClr val="0D0D0D"/>
                </a:solidFill>
              </a:rPr>
              <a:t>Pi</a:t>
            </a:r>
            <a:r>
              <a:rPr lang="pt-BR" sz="2800" dirty="0">
                <a:solidFill>
                  <a:srgbClr val="0D0D0D"/>
                </a:solidFill>
              </a:rPr>
              <a:t> Pico e aplicativos, com tratamento de concorrências.</a:t>
            </a:r>
            <a:endParaRPr lang="pt-BR" sz="2800" b="0" i="0" dirty="0">
              <a:solidFill>
                <a:srgbClr val="0D0D0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94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ángulo 8"/>
          <p:cNvSpPr/>
          <p:nvPr/>
        </p:nvSpPr>
        <p:spPr>
          <a:xfrm>
            <a:off x="5112430" y="554134"/>
            <a:ext cx="1998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dirty="0" smtClean="0"/>
              <a:t>Resultados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ángulo 34"/>
          <p:cNvSpPr/>
          <p:nvPr/>
        </p:nvSpPr>
        <p:spPr>
          <a:xfrm>
            <a:off x="853440" y="970953"/>
            <a:ext cx="108280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b="1" dirty="0" smtClean="0">
                <a:solidFill>
                  <a:srgbClr val="0D0D0D"/>
                </a:solidFill>
              </a:rPr>
              <a:t>Negativos:</a:t>
            </a:r>
          </a:p>
          <a:p>
            <a:pPr algn="just"/>
            <a:endParaRPr lang="pt-BR" sz="28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D0D0D"/>
                </a:solidFill>
              </a:rPr>
              <a:t>Curta duração da bateria, limitando </a:t>
            </a:r>
            <a:r>
              <a:rPr lang="pt-BR" sz="2800" dirty="0" smtClean="0">
                <a:solidFill>
                  <a:srgbClr val="0D0D0D"/>
                </a:solidFill>
              </a:rPr>
              <a:t>a autonomia do robô. </a:t>
            </a:r>
            <a:r>
              <a:rPr lang="pt-BR" sz="2800" dirty="0">
                <a:solidFill>
                  <a:srgbClr val="0D0D0D"/>
                </a:solidFill>
              </a:rPr>
              <a:t>Necessidade </a:t>
            </a:r>
            <a:r>
              <a:rPr lang="pt-BR" sz="2800" dirty="0" smtClean="0">
                <a:solidFill>
                  <a:srgbClr val="0D0D0D"/>
                </a:solidFill>
              </a:rPr>
              <a:t>de </a:t>
            </a:r>
            <a:r>
              <a:rPr lang="pt-BR" sz="2800" dirty="0">
                <a:solidFill>
                  <a:srgbClr val="0D0D0D"/>
                </a:solidFill>
              </a:rPr>
              <a:t>integração com sistema de monitoramento de carga por segurança</a:t>
            </a:r>
            <a:r>
              <a:rPr lang="pt-BR" sz="2800" dirty="0" smtClean="0">
                <a:solidFill>
                  <a:srgbClr val="0D0D0D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419" sz="2800" dirty="0">
              <a:solidFill>
                <a:srgbClr val="0D0D0D"/>
              </a:solidFill>
            </a:endParaRPr>
          </a:p>
          <a:p>
            <a:pPr algn="just"/>
            <a:r>
              <a:rPr lang="pt-BR" sz="2800" b="1" dirty="0">
                <a:solidFill>
                  <a:srgbClr val="0D0D0D"/>
                </a:solidFill>
              </a:rPr>
              <a:t>Desafios</a:t>
            </a:r>
            <a:r>
              <a:rPr lang="pt-BR" sz="2800" b="1" dirty="0" smtClean="0">
                <a:solidFill>
                  <a:srgbClr val="0D0D0D"/>
                </a:solidFill>
              </a:rPr>
              <a:t>:</a:t>
            </a:r>
          </a:p>
          <a:p>
            <a:pPr algn="just"/>
            <a:endParaRPr lang="pt-BR" sz="28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D0D0D"/>
                </a:solidFill>
              </a:rPr>
              <a:t>Desenvolver atividades acessíveis e claras para alunos e professores, garantindo robustez e facilidade de uso em sala de aula</a:t>
            </a:r>
            <a:r>
              <a:rPr lang="pt-BR" sz="2800" dirty="0" smtClean="0">
                <a:solidFill>
                  <a:srgbClr val="0D0D0D"/>
                </a:solidFill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D0D0D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D0D0D"/>
                </a:solidFill>
              </a:rPr>
              <a:t>Manuseio inicial do robô pode ser complexo, mesmo com manuais </a:t>
            </a:r>
            <a:r>
              <a:rPr lang="pt-BR" sz="2800" dirty="0" smtClean="0">
                <a:solidFill>
                  <a:srgbClr val="0D0D0D"/>
                </a:solidFill>
              </a:rPr>
              <a:t>simplificados.</a:t>
            </a:r>
            <a:endParaRPr lang="pt-BR" sz="2800" b="0" i="0" dirty="0">
              <a:solidFill>
                <a:srgbClr val="0D0D0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90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15551" y="0"/>
            <a:ext cx="12176449" cy="6858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Teste_ESP32_C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991" r="5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37275"/>
            <a:ext cx="812695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 smtClean="0"/>
              <a:t>1. </a:t>
            </a:r>
            <a:r>
              <a:rPr lang="pt-BR" altLang="pt-BR" sz="3000" b="1" dirty="0"/>
              <a:t>Física aplicada </a:t>
            </a:r>
            <a:r>
              <a:rPr lang="pt-BR" altLang="pt-BR" sz="3000" b="1" dirty="0" smtClean="0"/>
              <a:t>(princípios </a:t>
            </a:r>
            <a:r>
              <a:rPr lang="pt-BR" altLang="pt-BR" sz="3000" b="1" dirty="0"/>
              <a:t>de </a:t>
            </a:r>
            <a:r>
              <a:rPr lang="pt-BR" altLang="pt-BR" sz="3000" b="1" dirty="0" smtClean="0"/>
              <a:t>acústica </a:t>
            </a:r>
            <a:r>
              <a:rPr lang="pt-BR" altLang="pt-BR" sz="3000" b="1" dirty="0"/>
              <a:t>e </a:t>
            </a:r>
            <a:r>
              <a:rPr lang="pt-BR" altLang="pt-BR" sz="3000" b="1" dirty="0" smtClean="0"/>
              <a:t>ondas</a:t>
            </a:r>
            <a:r>
              <a:rPr lang="pt-BR" altLang="pt-BR" sz="3000" b="1" dirty="0"/>
              <a:t>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7" y="2282171"/>
            <a:ext cx="78439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Sensor Ultrassônico </a:t>
            </a:r>
            <a:r>
              <a:rPr lang="pt-BR" altLang="pt-BR" sz="3000" dirty="0" smtClean="0"/>
              <a:t>HC-SR04.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Propagação de </a:t>
            </a:r>
            <a:r>
              <a:rPr lang="pt-BR" altLang="pt-BR" sz="3000" dirty="0" smtClean="0"/>
              <a:t>ondas </a:t>
            </a:r>
            <a:r>
              <a:rPr lang="pt-BR" altLang="pt-BR" sz="3000" dirty="0"/>
              <a:t>s</a:t>
            </a:r>
            <a:r>
              <a:rPr lang="pt-BR" altLang="pt-BR" sz="3000" dirty="0" smtClean="0"/>
              <a:t>onoras.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Princípios de </a:t>
            </a:r>
            <a:r>
              <a:rPr lang="pt-BR" altLang="pt-BR" sz="3000" dirty="0" smtClean="0"/>
              <a:t>reflexão </a:t>
            </a:r>
            <a:r>
              <a:rPr lang="pt-BR" altLang="pt-BR" sz="3000" dirty="0"/>
              <a:t>e </a:t>
            </a:r>
            <a:r>
              <a:rPr lang="pt-BR" altLang="pt-BR" sz="3000" dirty="0" smtClean="0"/>
              <a:t>tempo </a:t>
            </a:r>
            <a:r>
              <a:rPr lang="pt-BR" altLang="pt-BR" sz="3000" dirty="0"/>
              <a:t>de </a:t>
            </a:r>
            <a:r>
              <a:rPr lang="pt-BR" altLang="pt-BR" sz="3000" dirty="0" smtClean="0"/>
              <a:t>Propagação.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Cálculo de </a:t>
            </a:r>
            <a:r>
              <a:rPr lang="pt-BR" altLang="pt-BR" sz="3000" dirty="0" smtClean="0"/>
              <a:t>distância </a:t>
            </a:r>
            <a:r>
              <a:rPr lang="pt-BR" altLang="pt-BR" sz="3000" dirty="0"/>
              <a:t>por e</a:t>
            </a:r>
            <a:r>
              <a:rPr lang="pt-BR" altLang="pt-BR" sz="3000" dirty="0" smtClean="0"/>
              <a:t>co.</a:t>
            </a:r>
            <a:endParaRPr lang="pt-BR" altLang="pt-BR" sz="3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23118" y="4631016"/>
            <a:ext cx="6176865" cy="1884784"/>
            <a:chOff x="3023118" y="4631016"/>
            <a:chExt cx="6176865" cy="1884784"/>
          </a:xfrm>
        </p:grpSpPr>
        <p:pic>
          <p:nvPicPr>
            <p:cNvPr id="2050" name="Picture 2" descr="Velocidad del sonido. Calcular distancias a partir del eco. - YouTub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4" t="36791" r="1994" b="11946"/>
            <a:stretch/>
          </p:blipFill>
          <p:spPr bwMode="auto">
            <a:xfrm>
              <a:off x="3023118" y="4631016"/>
              <a:ext cx="6176865" cy="18847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7025951" y="4739951"/>
              <a:ext cx="2080727" cy="569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0862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29655"/>
            <a:ext cx="812695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/>
              <a:t>2</a:t>
            </a:r>
            <a:r>
              <a:rPr lang="pt-BR" altLang="pt-BR" sz="3000" b="1" dirty="0" smtClean="0"/>
              <a:t>. Eletrônica </a:t>
            </a:r>
            <a:r>
              <a:rPr lang="pt-BR" altLang="pt-BR" sz="3000" b="1" dirty="0"/>
              <a:t>e </a:t>
            </a:r>
            <a:r>
              <a:rPr lang="pt-BR" altLang="pt-BR" sz="3000" b="1" dirty="0" smtClean="0"/>
              <a:t>sistemas embarcados (</a:t>
            </a:r>
            <a:r>
              <a:rPr lang="pt-BR" altLang="pt-BR" sz="3000" b="1" dirty="0"/>
              <a:t>c</a:t>
            </a:r>
            <a:r>
              <a:rPr lang="pt-BR" altLang="pt-BR" sz="3000" b="1" dirty="0" smtClean="0"/>
              <a:t>onceitos):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6" y="2321202"/>
            <a:ext cx="705082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Modulação </a:t>
            </a:r>
            <a:r>
              <a:rPr lang="pt-BR" altLang="pt-BR" sz="3000" dirty="0"/>
              <a:t>por </a:t>
            </a:r>
            <a:r>
              <a:rPr lang="pt-BR" altLang="pt-BR" sz="3000" dirty="0" smtClean="0"/>
              <a:t>largura </a:t>
            </a:r>
            <a:r>
              <a:rPr lang="pt-BR" altLang="pt-BR" sz="3000" dirty="0"/>
              <a:t>de </a:t>
            </a:r>
            <a:r>
              <a:rPr lang="pt-BR" altLang="pt-BR" sz="3000" dirty="0" smtClean="0"/>
              <a:t>pulso </a:t>
            </a:r>
            <a:r>
              <a:rPr lang="pt-BR" altLang="pt-BR" sz="3000" dirty="0"/>
              <a:t>(PWM</a:t>
            </a:r>
            <a:r>
              <a:rPr lang="pt-BR" altLang="pt-BR" sz="3000" dirty="0" smtClean="0"/>
              <a:t>).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Controle de </a:t>
            </a:r>
            <a:r>
              <a:rPr lang="pt-BR" altLang="pt-BR" sz="3000" dirty="0" smtClean="0"/>
              <a:t>motores DC.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Comunicação </a:t>
            </a:r>
            <a:r>
              <a:rPr lang="pt-BR" altLang="pt-BR" sz="3000" dirty="0" smtClean="0"/>
              <a:t>I2C.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Drivers de </a:t>
            </a:r>
            <a:r>
              <a:rPr lang="pt-BR" altLang="pt-BR" sz="3000" dirty="0" smtClean="0"/>
              <a:t>potência </a:t>
            </a:r>
            <a:r>
              <a:rPr lang="pt-BR" altLang="pt-BR" sz="3000" dirty="0"/>
              <a:t>(TB6612FNG</a:t>
            </a:r>
            <a:r>
              <a:rPr lang="pt-BR" altLang="pt-BR" sz="3000" dirty="0" smtClean="0"/>
              <a:t>).</a:t>
            </a:r>
            <a:endParaRPr lang="pt-BR" altLang="pt-BR" sz="3000" dirty="0"/>
          </a:p>
        </p:txBody>
      </p:sp>
      <p:pic>
        <p:nvPicPr>
          <p:cNvPr id="1028" name="Picture 4" descr="PWM – O que é e para que serve? - Mundo da Elétric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17449" r="16682" b="26944"/>
          <a:stretch/>
        </p:blipFill>
        <p:spPr bwMode="auto">
          <a:xfrm>
            <a:off x="1287618" y="4552713"/>
            <a:ext cx="4198776" cy="18008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ntendendo o protocolo I2C - Blog Arduino Ômeg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0"/>
          <a:stretch/>
        </p:blipFill>
        <p:spPr bwMode="auto">
          <a:xfrm>
            <a:off x="6188355" y="4552714"/>
            <a:ext cx="4983785" cy="18008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206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5940319" y="3626959"/>
            <a:ext cx="5303069" cy="2736519"/>
            <a:chOff x="5940319" y="3626959"/>
            <a:chExt cx="5303069" cy="2736519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319" y="3626959"/>
              <a:ext cx="5303069" cy="2736519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7175241" y="5691673"/>
              <a:ext cx="606490" cy="597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52515"/>
            <a:ext cx="101983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 smtClean="0"/>
              <a:t>3. </a:t>
            </a:r>
            <a:r>
              <a:rPr lang="pt-BR" altLang="pt-BR" sz="3000" b="1" dirty="0"/>
              <a:t>Programação e </a:t>
            </a:r>
            <a:r>
              <a:rPr lang="pt-BR" altLang="pt-BR" sz="3000" b="1" dirty="0" smtClean="0"/>
              <a:t>computação </a:t>
            </a:r>
            <a:r>
              <a:rPr lang="es-419" altLang="pt-BR" sz="3000" b="1" dirty="0" smtClean="0"/>
              <a:t>(</a:t>
            </a:r>
            <a:r>
              <a:rPr lang="pt-BR" altLang="pt-BR" sz="3000" b="1" dirty="0" smtClean="0"/>
              <a:t>desenvolvimento </a:t>
            </a:r>
            <a:r>
              <a:rPr lang="pt-BR" altLang="pt-BR" sz="3000" b="1" dirty="0"/>
              <a:t>de </a:t>
            </a:r>
            <a:r>
              <a:rPr lang="pt-BR" altLang="pt-BR" sz="3000" b="1" dirty="0" smtClean="0"/>
              <a:t>sistemas</a:t>
            </a:r>
            <a:r>
              <a:rPr lang="pt-BR" altLang="pt-BR" sz="3000" b="1" dirty="0"/>
              <a:t>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7" y="2297411"/>
            <a:ext cx="78439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Programação </a:t>
            </a:r>
            <a:r>
              <a:rPr lang="pt-BR" altLang="pt-BR" sz="3000" dirty="0"/>
              <a:t>de </a:t>
            </a:r>
            <a:r>
              <a:rPr lang="pt-BR" altLang="pt-BR" sz="3000" dirty="0" smtClean="0"/>
              <a:t>microcontroladores.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Arquitetura de </a:t>
            </a:r>
            <a:r>
              <a:rPr lang="pt-BR" altLang="pt-BR" sz="3000" dirty="0" smtClean="0"/>
              <a:t>sistemas embarcados.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Comunicação Serial e Bluetooth</a:t>
            </a:r>
            <a:r>
              <a:rPr lang="pt-BR" altLang="pt-BR" sz="3000" dirty="0" smtClean="0"/>
              <a:t>.</a:t>
            </a:r>
          </a:p>
          <a:p>
            <a:pPr marL="45720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Micropython.</a:t>
            </a:r>
            <a:endParaRPr lang="pt-BR" altLang="pt-BR" sz="3000" dirty="0"/>
          </a:p>
        </p:txBody>
      </p:sp>
      <p:sp>
        <p:nvSpPr>
          <p:cNvPr id="11" name="Rectángulo 10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5632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77941"/>
            <a:ext cx="104689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EF06CO03: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Descrever com precisão a solução de um problema, construindo o programa que implementa a solução descrita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/>
              <a:t>EF09CO03:</a:t>
            </a:r>
            <a:r>
              <a:rPr lang="pt-BR" altLang="pt-BR" sz="3000" dirty="0"/>
              <a:t> Usar autômatos para descrever comportamentos de forma abstrata automatizando-os através de uma linguagem de programação baseada em eventos</a:t>
            </a:r>
            <a:r>
              <a:rPr lang="pt-BR" altLang="pt-BR" sz="3000" dirty="0" smtClean="0"/>
              <a:t>.</a:t>
            </a:r>
            <a:endParaRPr lang="pt-BR" altLang="pt-BR" sz="3000" dirty="0"/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07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37275"/>
            <a:ext cx="101983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/>
              <a:t>4</a:t>
            </a:r>
            <a:r>
              <a:rPr lang="pt-BR" altLang="pt-BR" sz="3000" b="1" dirty="0" smtClean="0"/>
              <a:t>. Telemetria </a:t>
            </a:r>
            <a:r>
              <a:rPr lang="pt-BR" altLang="pt-BR" sz="3000" b="1" dirty="0"/>
              <a:t>e i</a:t>
            </a:r>
            <a:r>
              <a:rPr lang="pt-BR" altLang="pt-BR" sz="3000" b="1" dirty="0" smtClean="0"/>
              <a:t>nstrumentação </a:t>
            </a:r>
            <a:r>
              <a:rPr lang="es-419" altLang="pt-BR" sz="3000" b="1" dirty="0" smtClean="0"/>
              <a:t>(</a:t>
            </a:r>
            <a:r>
              <a:rPr lang="pt-BR" altLang="pt-BR" sz="3000" b="1" dirty="0"/>
              <a:t>t</a:t>
            </a:r>
            <a:r>
              <a:rPr lang="pt-BR" altLang="pt-BR" sz="3000" b="1" dirty="0" smtClean="0"/>
              <a:t>ecnologias integradas</a:t>
            </a:r>
            <a:r>
              <a:rPr lang="pt-BR" altLang="pt-BR" sz="3000" b="1" dirty="0"/>
              <a:t>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7" y="2282171"/>
            <a:ext cx="78439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Sensores de </a:t>
            </a:r>
            <a:r>
              <a:rPr lang="pt-BR" altLang="pt-BR" sz="3000" dirty="0" smtClean="0"/>
              <a:t>temperatura AHT10.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Módulos de </a:t>
            </a:r>
            <a:r>
              <a:rPr lang="pt-BR" altLang="pt-BR" sz="3000" dirty="0" smtClean="0"/>
              <a:t>comunicação.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Interfaces de </a:t>
            </a:r>
            <a:r>
              <a:rPr lang="pt-BR" altLang="pt-BR" sz="3000" dirty="0" smtClean="0"/>
              <a:t>controle.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Processamento de s</a:t>
            </a:r>
            <a:r>
              <a:rPr lang="pt-BR" altLang="pt-BR" sz="3000" dirty="0" smtClean="0"/>
              <a:t>inais.</a:t>
            </a:r>
            <a:endParaRPr lang="pt-BR" altLang="pt-BR" sz="3000" dirty="0"/>
          </a:p>
        </p:txBody>
      </p:sp>
      <p:sp>
        <p:nvSpPr>
          <p:cNvPr id="9" name="Rectángulo 8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  <p:grpSp>
        <p:nvGrpSpPr>
          <p:cNvPr id="13" name="Grupo 12"/>
          <p:cNvGrpSpPr/>
          <p:nvPr/>
        </p:nvGrpSpPr>
        <p:grpSpPr>
          <a:xfrm>
            <a:off x="2747283" y="4351114"/>
            <a:ext cx="6571978" cy="2106618"/>
            <a:chOff x="2747283" y="4351114"/>
            <a:chExt cx="6571978" cy="2106618"/>
          </a:xfrm>
        </p:grpSpPr>
        <p:grpSp>
          <p:nvGrpSpPr>
            <p:cNvPr id="3" name="Grupo 2"/>
            <p:cNvGrpSpPr/>
            <p:nvPr/>
          </p:nvGrpSpPr>
          <p:grpSpPr>
            <a:xfrm>
              <a:off x="2747283" y="4351115"/>
              <a:ext cx="6571978" cy="2106617"/>
              <a:chOff x="3153743" y="4309539"/>
              <a:chExt cx="6806997" cy="2407299"/>
            </a:xfrm>
          </p:grpSpPr>
          <p:pic>
            <p:nvPicPr>
              <p:cNvPr id="4098" name="Picture 2" descr="Telemetria - Telemetic - Telemetria y tecnologia especializada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6" t="6477" r="1490" b="9936"/>
              <a:stretch/>
            </p:blipFill>
            <p:spPr bwMode="auto">
              <a:xfrm>
                <a:off x="3153743" y="4309539"/>
                <a:ext cx="4012164" cy="24072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Telemetria - Telemetic - Telemetria y tecnologia especializada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1" t="7524" r="1330" b="8123"/>
              <a:stretch/>
            </p:blipFill>
            <p:spPr bwMode="auto">
              <a:xfrm>
                <a:off x="6036440" y="4309540"/>
                <a:ext cx="3924300" cy="24072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" name="Conector recto 11"/>
            <p:cNvCxnSpPr/>
            <p:nvPr/>
          </p:nvCxnSpPr>
          <p:spPr>
            <a:xfrm>
              <a:off x="5530452" y="4351114"/>
              <a:ext cx="0" cy="208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63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ángulo 4"/>
          <p:cNvSpPr/>
          <p:nvPr/>
        </p:nvSpPr>
        <p:spPr>
          <a:xfrm>
            <a:off x="785031" y="361155"/>
            <a:ext cx="2204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b="1" dirty="0"/>
              <a:t>C</a:t>
            </a:r>
            <a:r>
              <a:rPr lang="pt-BR" altLang="pt-BR" sz="3200" b="1" dirty="0" smtClean="0"/>
              <a:t>onclusões:</a:t>
            </a:r>
            <a:endParaRPr lang="pt-BR" sz="32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9136" y="1749957"/>
            <a:ext cx="1046893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Foi proposta e implementada a ideia do robô explorador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, controlado via aplicativo de celular por Bluetooth.</a:t>
            </a: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A integração com o MIT </a:t>
            </a:r>
            <a:r>
              <a:rPr lang="pt-BR" altLang="pt-BR" sz="3000" dirty="0" err="1"/>
              <a:t>App</a:t>
            </a:r>
            <a:r>
              <a:rPr lang="pt-BR" altLang="pt-BR" sz="3000" dirty="0"/>
              <a:t> Inventor simplificou o desenvolvimento do robô e do aplicativo.</a:t>
            </a: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Foi implementada uma </a:t>
            </a:r>
            <a:r>
              <a:rPr lang="pt-BR" altLang="pt-BR" sz="3000" dirty="0"/>
              <a:t>câmera </a:t>
            </a:r>
            <a:r>
              <a:rPr lang="pt-BR" altLang="pt-BR" sz="3000" dirty="0" smtClean="0"/>
              <a:t>ESP32-CAM, </a:t>
            </a:r>
            <a:r>
              <a:rPr lang="pt-BR" altLang="pt-BR" sz="3000" dirty="0"/>
              <a:t>ampliando as capacidades de exploração do robô.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414780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ángulo 4"/>
          <p:cNvSpPr/>
          <p:nvPr/>
        </p:nvSpPr>
        <p:spPr>
          <a:xfrm>
            <a:off x="785031" y="361155"/>
            <a:ext cx="2204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b="1" dirty="0"/>
              <a:t>C</a:t>
            </a:r>
            <a:r>
              <a:rPr lang="pt-BR" altLang="pt-BR" sz="3200" b="1" dirty="0" smtClean="0"/>
              <a:t>onclusões:</a:t>
            </a:r>
            <a:endParaRPr lang="pt-BR" sz="32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9136" y="1288293"/>
            <a:ext cx="10468938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Foi </a:t>
            </a:r>
            <a:r>
              <a:rPr lang="pt-BR" altLang="pt-BR" sz="3000" dirty="0" smtClean="0"/>
              <a:t>adicionado </a:t>
            </a:r>
            <a:r>
              <a:rPr lang="pt-BR" altLang="pt-BR" sz="3000" dirty="0"/>
              <a:t>o sensor AHT10, que introduziu funcionalidades de telemetria com leitura de temperatura e umidade.</a:t>
            </a: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Foi implementado um </a:t>
            </a:r>
            <a:r>
              <a:rPr lang="pt-BR" altLang="pt-BR" sz="3000" dirty="0"/>
              <a:t>sensor de proximidade </a:t>
            </a:r>
            <a:r>
              <a:rPr lang="pt-BR" altLang="pt-BR" sz="3000" dirty="0" smtClean="0"/>
              <a:t>HC-SR04, </a:t>
            </a:r>
            <a:r>
              <a:rPr lang="pt-BR" altLang="pt-BR" sz="3000" dirty="0"/>
              <a:t>melhorando a </a:t>
            </a:r>
            <a:r>
              <a:rPr lang="pt-BR" altLang="pt-BR" sz="3000" dirty="0" smtClean="0"/>
              <a:t>integridade e </a:t>
            </a:r>
            <a:r>
              <a:rPr lang="pt-BR" altLang="pt-BR" sz="3000" dirty="0"/>
              <a:t>usabilidade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do robô, evitando colisões com </a:t>
            </a:r>
            <a:r>
              <a:rPr lang="pt-BR" altLang="pt-BR" sz="3000" dirty="0" smtClean="0"/>
              <a:t>obstáculos.</a:t>
            </a: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O objetivo de controlar o robô por meio de um aplicativo foi alcançado satisfatoriamente, com grande potencial para </a:t>
            </a:r>
            <a:r>
              <a:rPr lang="pt-BR" altLang="pt-BR" sz="3000" dirty="0" smtClean="0"/>
              <a:t>adicionar </a:t>
            </a:r>
            <a:r>
              <a:rPr lang="pt-BR" altLang="pt-BR" sz="3000" dirty="0"/>
              <a:t>funcionalidades.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309984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80" y="361979"/>
            <a:ext cx="1939731" cy="104628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828312" y="1446403"/>
            <a:ext cx="10512593" cy="1439924"/>
          </a:xfrm>
        </p:spPr>
        <p:txBody>
          <a:bodyPr vert="horz" lIns="87081" tIns="43540" rIns="87081" bIns="43540" rtlCol="0" anchor="ctr">
            <a:noAutofit/>
          </a:bodyPr>
          <a:lstStyle/>
          <a:p>
            <a:r>
              <a:rPr lang="pt-BR" sz="3600" b="1" dirty="0">
                <a:latin typeface="Calibri" panose="020F0502020204030204" pitchFamily="34" charset="0"/>
                <a:cs typeface="Calibri" panose="020F0502020204030204" pitchFamily="34" charset="0"/>
              </a:rPr>
              <a:t>Robô </a:t>
            </a:r>
            <a:r>
              <a:rPr lang="pt-BR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explorador</a:t>
            </a:r>
            <a:endParaRPr lang="pt-BR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ítulo 3"/>
          <p:cNvSpPr>
            <a:spLocks noGrp="1"/>
          </p:cNvSpPr>
          <p:nvPr>
            <p:ph type="subTitle" idx="1"/>
          </p:nvPr>
        </p:nvSpPr>
        <p:spPr>
          <a:xfrm>
            <a:off x="633431" y="4697767"/>
            <a:ext cx="10902353" cy="1935481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Autores</a:t>
            </a:r>
          </a:p>
          <a:p>
            <a:r>
              <a:rPr lang="pt-BR" dirty="0"/>
              <a:t>Carlos </a:t>
            </a:r>
            <a:r>
              <a:rPr lang="pt-BR" dirty="0" smtClean="0"/>
              <a:t>J. </a:t>
            </a:r>
            <a:r>
              <a:rPr lang="pt-BR" dirty="0"/>
              <a:t>Muñoz Quiroga, RA: 204200</a:t>
            </a:r>
            <a:br>
              <a:rPr lang="pt-BR" dirty="0"/>
            </a:br>
            <a:r>
              <a:rPr lang="pt-BR" dirty="0" err="1"/>
              <a:t>Patric</a:t>
            </a:r>
            <a:r>
              <a:rPr lang="pt-BR" dirty="0"/>
              <a:t> </a:t>
            </a:r>
            <a:r>
              <a:rPr lang="pt-BR" dirty="0" err="1"/>
              <a:t>Moreto</a:t>
            </a:r>
            <a:r>
              <a:rPr lang="pt-BR" dirty="0"/>
              <a:t>, RA: 223083</a:t>
            </a:r>
          </a:p>
          <a:p>
            <a:pPr>
              <a:lnSpc>
                <a:spcPct val="210000"/>
              </a:lnSpc>
            </a:pP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Campinas </a:t>
            </a:r>
            <a:r>
              <a:rPr lang="pt-BR" sz="2667" dirty="0">
                <a:solidFill>
                  <a:schemeClr val="tx1"/>
                </a:solidFill>
                <a:latin typeface="+mj-lt"/>
              </a:rPr>
              <a:t>- </a:t>
            </a: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2024</a:t>
            </a:r>
            <a:endParaRPr lang="pt-BR" sz="2667" dirty="0">
              <a:latin typeface="+mj-lt"/>
            </a:endParaRPr>
          </a:p>
        </p:txBody>
      </p:sp>
      <p:pic>
        <p:nvPicPr>
          <p:cNvPr id="10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7" y="277137"/>
            <a:ext cx="1564967" cy="1440000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2F9FF39F-D031-2858-4897-170D9B29F357}"/>
              </a:ext>
            </a:extLst>
          </p:cNvPr>
          <p:cNvSpPr txBox="1"/>
          <p:nvPr/>
        </p:nvSpPr>
        <p:spPr>
          <a:xfrm>
            <a:off x="3821457" y="3496870"/>
            <a:ext cx="452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cs typeface="Calibri" panose="020F0502020204030204" pitchFamily="34" charset="0"/>
              </a:rPr>
              <a:t>OBRIGADO</a:t>
            </a:r>
            <a:r>
              <a:rPr lang="pt-BR" sz="5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5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20102" y="285079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u="sng" dirty="0" smtClean="0">
                <a:latin typeface="-apple-system"/>
                <a:hlinkClick r:id="rId4"/>
              </a:rPr>
              <a:t>Projeto_Disciplina_IE323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3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80789"/>
            <a:ext cx="1046893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EM13CO07: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Compreender as diferentes tecnologias, bem como equipamentos, protocolos e serviços envolvidos no funcionamento de redes de computadores, identificando suas possibilidades de escala e confiabilidade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EM13CO16: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Desenvolver projetos com robótica, utilizando artefatos físicos ou simuladores.</a:t>
            </a:r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56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tDogLab Raspberry Pi Pico Retro Game Micro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5556" l="24688" r="73125">
                        <a14:foregroundMark x1="43750" y1="90556" x2="43750" y2="90556"/>
                        <a14:foregroundMark x1="68438" y1="91667" x2="68438" y2="91667"/>
                        <a14:foregroundMark x1="49063" y1="10556" x2="49063" y2="10556"/>
                        <a14:foregroundMark x1="42813" y1="11111" x2="42813" y2="11111"/>
                        <a14:foregroundMark x1="69688" y1="88889" x2="69688" y2="88889"/>
                        <a14:foregroundMark x1="46250" y1="90556" x2="46250" y2="90556"/>
                        <a14:foregroundMark x1="59688" y1="90000" x2="59688" y2="90000"/>
                        <a14:foregroundMark x1="40313" y1="91667" x2="40313" y2="91667"/>
                        <a14:foregroundMark x1="30938" y1="92778" x2="30938" y2="92778"/>
                        <a14:foregroundMark x1="43125" y1="91667" x2="43125" y2="91667"/>
                        <a14:foregroundMark x1="38125" y1="91667" x2="38438" y2="91667"/>
                        <a14:foregroundMark x1="36563" y1="92778" x2="36563" y2="92778"/>
                        <a14:foregroundMark x1="33750" y1="93333" x2="33750" y2="93333"/>
                        <a14:foregroundMark x1="30000" y1="93333" x2="30000" y2="93333"/>
                        <a14:foregroundMark x1="66563" y1="92222" x2="66563" y2="92222"/>
                        <a14:foregroundMark x1="45313" y1="91667" x2="45313" y2="91667"/>
                        <a14:foregroundMark x1="49063" y1="91667" x2="49063" y2="91667"/>
                        <a14:foregroundMark x1="48438" y1="92222" x2="48438" y2="92222"/>
                        <a14:foregroundMark x1="44688" y1="92778" x2="44688" y2="92778"/>
                        <a14:foregroundMark x1="50625" y1="91667" x2="50625" y2="91667"/>
                        <a14:foregroundMark x1="52500" y1="91667" x2="52500" y2="91667"/>
                        <a14:foregroundMark x1="54375" y1="91667" x2="54375" y2="91667"/>
                        <a14:foregroundMark x1="55937" y1="91667" x2="55937" y2="91667"/>
                        <a14:foregroundMark x1="57188" y1="91667" x2="57188" y2="91667"/>
                        <a14:foregroundMark x1="60625" y1="91667" x2="60625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4" r="23950"/>
          <a:stretch/>
        </p:blipFill>
        <p:spPr bwMode="auto">
          <a:xfrm>
            <a:off x="794733" y="2130921"/>
            <a:ext cx="3441032" cy="36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Grupo 48"/>
          <p:cNvGrpSpPr/>
          <p:nvPr/>
        </p:nvGrpSpPr>
        <p:grpSpPr>
          <a:xfrm>
            <a:off x="3191069" y="3637842"/>
            <a:ext cx="4048101" cy="1109503"/>
            <a:chOff x="3024868" y="3803094"/>
            <a:chExt cx="4048101" cy="1109503"/>
          </a:xfrm>
        </p:grpSpPr>
        <p:sp>
          <p:nvSpPr>
            <p:cNvPr id="24" name="Rectángulo 23"/>
            <p:cNvSpPr/>
            <p:nvPr/>
          </p:nvSpPr>
          <p:spPr>
            <a:xfrm>
              <a:off x="4815894" y="4512487"/>
              <a:ext cx="2257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Matriz </a:t>
              </a:r>
              <a:r>
                <a:rPr lang="pt-BR" sz="2000" dirty="0"/>
                <a:t>de </a:t>
              </a:r>
              <a:r>
                <a:rPr lang="pt-BR" sz="2000" dirty="0" err="1"/>
                <a:t>LEDs</a:t>
              </a:r>
              <a:r>
                <a:rPr lang="pt-BR" sz="2000" dirty="0"/>
                <a:t> 5 x </a:t>
              </a:r>
              <a:r>
                <a:rPr lang="pt-BR" sz="2000" dirty="0" smtClean="0"/>
                <a:t>5</a:t>
              </a:r>
              <a:endParaRPr lang="pt-BR" sz="2000" dirty="0"/>
            </a:p>
          </p:txBody>
        </p:sp>
        <p:cxnSp>
          <p:nvCxnSpPr>
            <p:cNvPr id="31" name="Conector recto de flecha 30"/>
            <p:cNvCxnSpPr>
              <a:stCxn id="24" idx="1"/>
            </p:cNvCxnSpPr>
            <p:nvPr/>
          </p:nvCxnSpPr>
          <p:spPr>
            <a:xfrm flipH="1" flipV="1">
              <a:off x="3024868" y="3803094"/>
              <a:ext cx="1791026" cy="9094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/>
          <p:cNvGrpSpPr/>
          <p:nvPr/>
        </p:nvGrpSpPr>
        <p:grpSpPr>
          <a:xfrm>
            <a:off x="3387012" y="2258914"/>
            <a:ext cx="7142443" cy="400110"/>
            <a:chOff x="2817845" y="2454252"/>
            <a:chExt cx="7142443" cy="400110"/>
          </a:xfrm>
        </p:grpSpPr>
        <p:sp>
          <p:nvSpPr>
            <p:cNvPr id="25" name="Rectángulo 2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UART/I2C (canal 0</a:t>
              </a:r>
              <a:r>
                <a:rPr lang="pt-BR" sz="2000" dirty="0" smtClean="0"/>
                <a:t>)</a:t>
              </a:r>
              <a:endParaRPr lang="pt-BR" sz="2000" dirty="0"/>
            </a:p>
          </p:txBody>
        </p:sp>
        <p:cxnSp>
          <p:nvCxnSpPr>
            <p:cNvPr id="35" name="Conector recto de flecha 34"/>
            <p:cNvCxnSpPr>
              <a:stCxn id="25" idx="1"/>
            </p:cNvCxnSpPr>
            <p:nvPr/>
          </p:nvCxnSpPr>
          <p:spPr>
            <a:xfrm flipH="1" flipV="1">
              <a:off x="2817845" y="2563794"/>
              <a:ext cx="1998049" cy="905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3881535" y="2816165"/>
            <a:ext cx="2018987" cy="730618"/>
            <a:chOff x="3918718" y="3240845"/>
            <a:chExt cx="2018987" cy="730618"/>
          </a:xfrm>
        </p:grpSpPr>
        <p:sp>
          <p:nvSpPr>
            <p:cNvPr id="23" name="Rectángulo 22"/>
            <p:cNvSpPr/>
            <p:nvPr/>
          </p:nvSpPr>
          <p:spPr>
            <a:xfrm>
              <a:off x="5021167" y="3571353"/>
              <a:ext cx="9165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err="1" smtClean="0"/>
                <a:t>Buzzer</a:t>
              </a:r>
              <a:endParaRPr lang="pt-BR" sz="2000" dirty="0"/>
            </a:p>
          </p:txBody>
        </p:sp>
        <p:cxnSp>
          <p:nvCxnSpPr>
            <p:cNvPr id="36" name="Conector recto de flecha 35"/>
            <p:cNvCxnSpPr>
              <a:stCxn id="23" idx="1"/>
            </p:cNvCxnSpPr>
            <p:nvPr/>
          </p:nvCxnSpPr>
          <p:spPr>
            <a:xfrm flipH="1" flipV="1">
              <a:off x="3918718" y="3240845"/>
              <a:ext cx="1102449" cy="530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ángulo 53"/>
          <p:cNvSpPr/>
          <p:nvPr/>
        </p:nvSpPr>
        <p:spPr>
          <a:xfrm>
            <a:off x="2102868" y="545639"/>
            <a:ext cx="8015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de hardware utilizados da </a:t>
            </a:r>
            <a:r>
              <a:rPr lang="pt-BR" altLang="pt-BR" sz="3200" b="1" dirty="0" err="1"/>
              <a:t>BitDogLab</a:t>
            </a:r>
            <a:endParaRPr lang="pt-BR" altLang="pt-BR" sz="3200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1912776" y="1437839"/>
            <a:ext cx="6697683" cy="819330"/>
            <a:chOff x="3262605" y="2454252"/>
            <a:chExt cx="6697683" cy="819330"/>
          </a:xfrm>
        </p:grpSpPr>
        <p:sp>
          <p:nvSpPr>
            <p:cNvPr id="15" name="Rectángulo 1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</a:t>
              </a:r>
              <a:r>
                <a:rPr lang="pt-BR" sz="2000" dirty="0" smtClean="0"/>
                <a:t>I2C </a:t>
              </a:r>
              <a:r>
                <a:rPr lang="pt-BR" sz="2000" dirty="0"/>
                <a:t>(canal </a:t>
              </a:r>
              <a:r>
                <a:rPr lang="pt-BR" sz="2000" dirty="0" smtClean="0"/>
                <a:t>1)</a:t>
              </a:r>
              <a:endParaRPr lang="pt-BR" sz="2000" dirty="0"/>
            </a:p>
          </p:txBody>
        </p:sp>
        <p:cxnSp>
          <p:nvCxnSpPr>
            <p:cNvPr id="16" name="Conector recto de flecha 15"/>
            <p:cNvCxnSpPr>
              <a:stCxn id="15" idx="1"/>
            </p:cNvCxnSpPr>
            <p:nvPr/>
          </p:nvCxnSpPr>
          <p:spPr>
            <a:xfrm flipH="1">
              <a:off x="3262605" y="2654307"/>
              <a:ext cx="1553289" cy="6192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/>
          <p:cNvGrpSpPr/>
          <p:nvPr/>
        </p:nvGrpSpPr>
        <p:grpSpPr>
          <a:xfrm>
            <a:off x="2939143" y="4838404"/>
            <a:ext cx="8378892" cy="830693"/>
            <a:chOff x="2364771" y="4081904"/>
            <a:chExt cx="4708199" cy="830693"/>
          </a:xfrm>
        </p:grpSpPr>
        <p:sp>
          <p:nvSpPr>
            <p:cNvPr id="21" name="Rectángulo 20"/>
            <p:cNvSpPr/>
            <p:nvPr/>
          </p:nvSpPr>
          <p:spPr>
            <a:xfrm>
              <a:off x="2999296" y="4512487"/>
              <a:ext cx="40736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 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Conector IDC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box de 14 pinos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para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expansão de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hardware</a:t>
              </a:r>
            </a:p>
          </p:txBody>
        </p:sp>
        <p:cxnSp>
          <p:nvCxnSpPr>
            <p:cNvPr id="22" name="Conector recto de flecha 21"/>
            <p:cNvCxnSpPr>
              <a:stCxn id="21" idx="1"/>
            </p:cNvCxnSpPr>
            <p:nvPr/>
          </p:nvCxnSpPr>
          <p:spPr>
            <a:xfrm flipH="1" flipV="1">
              <a:off x="2364771" y="4081904"/>
              <a:ext cx="634524" cy="6306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3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4272634" y="532476"/>
            <a:ext cx="3568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</a:t>
            </a:r>
            <a:r>
              <a:rPr lang="pt-BR" altLang="pt-BR" sz="3200" b="1" dirty="0" smtClean="0"/>
              <a:t>Off-</a:t>
            </a:r>
            <a:r>
              <a:rPr lang="pt-BR" altLang="pt-BR" sz="3200" b="1" dirty="0" err="1" smtClean="0"/>
              <a:t>board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ángulo 2"/>
          <p:cNvSpPr/>
          <p:nvPr/>
        </p:nvSpPr>
        <p:spPr>
          <a:xfrm>
            <a:off x="3236620" y="6228993"/>
            <a:ext cx="6233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Alguns componentes tomado 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das informações do desenvolvimento </a:t>
            </a:r>
            <a:r>
              <a:rPr lang="pt-BR" sz="1400" dirty="0" err="1" smtClean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BitMóvel</a:t>
            </a:r>
            <a:endParaRPr lang="pt-BR" sz="1400" dirty="0"/>
          </a:p>
        </p:txBody>
      </p:sp>
      <p:grpSp>
        <p:nvGrpSpPr>
          <p:cNvPr id="29" name="Grupo 28"/>
          <p:cNvGrpSpPr/>
          <p:nvPr/>
        </p:nvGrpSpPr>
        <p:grpSpPr>
          <a:xfrm>
            <a:off x="439229" y="1279759"/>
            <a:ext cx="3366562" cy="2163237"/>
            <a:chOff x="406009" y="783952"/>
            <a:chExt cx="4386443" cy="2932008"/>
          </a:xfrm>
        </p:grpSpPr>
        <p:pic>
          <p:nvPicPr>
            <p:cNvPr id="3074" name="Picture 2" descr="https://lh7-rt.googleusercontent.com/docsz/AD_4nXf9Kc4YL4HanwXEahZAO22TIj0XiKBZxVRYoAdcAiVhQHaUP8pD_BXI5C4npQWYxRMe4BSWsYJXemU9zBepiNcOnfz4zmGxZE22ktQOz61D8HUZ1X3df333ZtW0kWLJ08uv0zred3LhWKWRc9a88aY7BcGb?key=N6ySKu2bGR6lBTcTIybRhQ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111" b="98890" l="27813" r="88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4" t="17281" r="12297"/>
            <a:stretch/>
          </p:blipFill>
          <p:spPr bwMode="auto">
            <a:xfrm>
              <a:off x="406009" y="783952"/>
              <a:ext cx="3657600" cy="221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39"/>
            <p:cNvSpPr/>
            <p:nvPr/>
          </p:nvSpPr>
          <p:spPr>
            <a:xfrm>
              <a:off x="569869" y="3162747"/>
              <a:ext cx="4222583" cy="553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smtClean="0">
                  <a:hlinkClick r:id="rId5"/>
                </a:rPr>
                <a:t>Chassi</a:t>
              </a:r>
              <a:r>
                <a:rPr lang="pt-BR" dirty="0"/>
                <a:t> </a:t>
              </a:r>
              <a:r>
                <a:rPr lang="pt-BR" dirty="0" smtClean="0"/>
                <a:t>robô móvel </a:t>
              </a:r>
              <a:r>
                <a:rPr lang="pt-BR" dirty="0"/>
                <a:t>e </a:t>
              </a:r>
              <a:r>
                <a:rPr lang="pt-BR" u="sng" dirty="0">
                  <a:hlinkClick r:id="rId6"/>
                </a:rPr>
                <a:t>conexões</a:t>
              </a:r>
              <a:r>
                <a:rPr lang="pt-BR" dirty="0" smtClean="0"/>
                <a:t> </a:t>
              </a:r>
              <a:endParaRPr lang="pt-BR" sz="2000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189965" y="1391127"/>
            <a:ext cx="3021233" cy="2154954"/>
            <a:chOff x="7823404" y="1519158"/>
            <a:chExt cx="4100885" cy="2846135"/>
          </a:xfrm>
        </p:grpSpPr>
        <p:grpSp>
          <p:nvGrpSpPr>
            <p:cNvPr id="28" name="Grupo 27"/>
            <p:cNvGrpSpPr/>
            <p:nvPr/>
          </p:nvGrpSpPr>
          <p:grpSpPr>
            <a:xfrm>
              <a:off x="8346631" y="1519158"/>
              <a:ext cx="3054432" cy="1971022"/>
              <a:chOff x="8346631" y="1519158"/>
              <a:chExt cx="3054432" cy="1971022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346631" y="1519158"/>
                <a:ext cx="3054432" cy="1971022"/>
                <a:chOff x="787224" y="3110906"/>
                <a:chExt cx="3019945" cy="1844102"/>
              </a:xfrm>
            </p:grpSpPr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1544" y="3439935"/>
                  <a:ext cx="1223265" cy="119681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1" name="Imagen 10">
                  <a:hlinkClick r:id="rId6"/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614" l="1088" r="99154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224" y="3110906"/>
                  <a:ext cx="3019945" cy="184410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cxnSp>
            <p:nvCxnSpPr>
              <p:cNvPr id="27" name="Conector recto 26"/>
              <p:cNvCxnSpPr>
                <a:stCxn id="11" idx="0"/>
                <a:endCxn id="11" idx="2"/>
              </p:cNvCxnSpPr>
              <p:nvPr/>
            </p:nvCxnSpPr>
            <p:spPr>
              <a:xfrm>
                <a:off x="9873847" y="1519158"/>
                <a:ext cx="0" cy="1971022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Rectángulo 41"/>
            <p:cNvSpPr/>
            <p:nvPr/>
          </p:nvSpPr>
          <p:spPr>
            <a:xfrm>
              <a:off x="7823404" y="3590954"/>
              <a:ext cx="4100885" cy="774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Driver para motor </a:t>
              </a:r>
              <a:endParaRPr lang="pt-BR" dirty="0" smtClean="0"/>
            </a:p>
            <a:p>
              <a:pPr algn="ctr"/>
              <a:r>
                <a:rPr lang="pt-BR" dirty="0" smtClean="0"/>
                <a:t>(</a:t>
              </a:r>
              <a:r>
                <a:rPr lang="pt-BR" dirty="0"/>
                <a:t>ponte H TB6612FNG)</a:t>
              </a: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6066227" y="1500437"/>
            <a:ext cx="2012726" cy="2054372"/>
            <a:chOff x="644826" y="4030870"/>
            <a:chExt cx="2558769" cy="244637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3" b="98049" l="10000" r="99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1900" y="4030870"/>
              <a:ext cx="2039185" cy="1567624"/>
            </a:xfrm>
            <a:prstGeom prst="rect">
              <a:avLst/>
            </a:prstGeom>
          </p:spPr>
        </p:pic>
        <p:sp>
          <p:nvSpPr>
            <p:cNvPr id="45" name="Rectángulo 44"/>
            <p:cNvSpPr/>
            <p:nvPr/>
          </p:nvSpPr>
          <p:spPr>
            <a:xfrm>
              <a:off x="644826" y="5707582"/>
              <a:ext cx="2558769" cy="769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Motor DC com roda (x2)</a:t>
              </a:r>
              <a:endParaRPr lang="pt-BR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8159951" y="1158796"/>
            <a:ext cx="1907777" cy="2428340"/>
            <a:chOff x="8398694" y="3594556"/>
            <a:chExt cx="2584559" cy="3135281"/>
          </a:xfrm>
        </p:grpSpPr>
        <p:pic>
          <p:nvPicPr>
            <p:cNvPr id="3076" name="Picture 4" descr="Modulo Bluetooth - HC-05 (Mestre + Escravo) - Bluetooth - RoboCore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5" t="14033" r="12647" b="10732"/>
            <a:stretch/>
          </p:blipFill>
          <p:spPr bwMode="auto">
            <a:xfrm>
              <a:off x="8650115" y="3594556"/>
              <a:ext cx="2210763" cy="2463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ángulo 45"/>
            <p:cNvSpPr/>
            <p:nvPr/>
          </p:nvSpPr>
          <p:spPr>
            <a:xfrm>
              <a:off x="8398694" y="5815870"/>
              <a:ext cx="2584559" cy="913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Módulo </a:t>
              </a:r>
              <a:r>
                <a:rPr lang="pt-BR" sz="2000" dirty="0" err="1"/>
                <a:t>bluetooth</a:t>
              </a:r>
              <a:r>
                <a:rPr lang="pt-BR" sz="2000" dirty="0"/>
                <a:t> HC-05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9785370" y="861184"/>
            <a:ext cx="2387644" cy="2594938"/>
            <a:chOff x="4359220" y="1697144"/>
            <a:chExt cx="3395435" cy="3789530"/>
          </a:xfrm>
        </p:grpSpPr>
        <p:pic>
          <p:nvPicPr>
            <p:cNvPr id="3080" name="Picture 8" descr="Celular PNGs para download gratuit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20" y="1697144"/>
              <a:ext cx="3395435" cy="339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ángulo 51"/>
            <p:cNvSpPr/>
            <p:nvPr/>
          </p:nvSpPr>
          <p:spPr>
            <a:xfrm>
              <a:off x="4645057" y="5086564"/>
              <a:ext cx="2857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Celular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363882" y="3655674"/>
            <a:ext cx="3080301" cy="2504781"/>
            <a:chOff x="3242821" y="3861602"/>
            <a:chExt cx="2672511" cy="223537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714" b="94684" l="21250" r="8881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0" t="6852" r="12086"/>
            <a:stretch/>
          </p:blipFill>
          <p:spPr>
            <a:xfrm>
              <a:off x="3626618" y="3861602"/>
              <a:ext cx="1859779" cy="1911590"/>
            </a:xfrm>
            <a:prstGeom prst="rect">
              <a:avLst/>
            </a:prstGeom>
          </p:spPr>
        </p:pic>
        <p:sp>
          <p:nvSpPr>
            <p:cNvPr id="25" name="Rectángulo 24"/>
            <p:cNvSpPr/>
            <p:nvPr/>
          </p:nvSpPr>
          <p:spPr>
            <a:xfrm>
              <a:off x="3242821" y="5727647"/>
              <a:ext cx="26725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Placa de expansão I2C</a:t>
              </a:r>
              <a:endParaRPr lang="pt-BR" dirty="0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9951728" y="3684423"/>
            <a:ext cx="1922396" cy="2590992"/>
            <a:chOff x="5985727" y="3655391"/>
            <a:chExt cx="2003289" cy="2780095"/>
          </a:xfrm>
        </p:grpSpPr>
        <p:pic>
          <p:nvPicPr>
            <p:cNvPr id="1026" name="Picture 2" descr="Suporte Pan/Tilt Para Servo Motor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727" y="3655391"/>
              <a:ext cx="2003289" cy="204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ángulo 30"/>
            <p:cNvSpPr/>
            <p:nvPr/>
          </p:nvSpPr>
          <p:spPr>
            <a:xfrm>
              <a:off x="6091192" y="5741983"/>
              <a:ext cx="1813124" cy="693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 Servo motores </a:t>
              </a:r>
              <a:r>
                <a:rPr lang="pt-BR" dirty="0"/>
                <a:t>e </a:t>
              </a:r>
              <a:r>
                <a:rPr lang="pt-BR" dirty="0" smtClean="0"/>
                <a:t>suporte</a:t>
              </a:r>
              <a:endParaRPr lang="pt-BR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3502731" y="3720183"/>
            <a:ext cx="2395699" cy="2440272"/>
            <a:chOff x="6583128" y="3759108"/>
            <a:chExt cx="2181050" cy="229638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089" b="100000" l="3353" r="9708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3128" y="3759108"/>
              <a:ext cx="2181050" cy="1866292"/>
            </a:xfrm>
            <a:prstGeom prst="rect">
              <a:avLst/>
            </a:prstGeom>
          </p:spPr>
        </p:pic>
        <p:sp>
          <p:nvSpPr>
            <p:cNvPr id="34" name="Rectángulo 33"/>
            <p:cNvSpPr/>
            <p:nvPr/>
          </p:nvSpPr>
          <p:spPr>
            <a:xfrm>
              <a:off x="7059614" y="5686160"/>
              <a:ext cx="13944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Aerofólio</a:t>
              </a:r>
              <a:endParaRPr lang="pt-BR" dirty="0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6166011" y="3876439"/>
            <a:ext cx="1904317" cy="2146212"/>
            <a:chOff x="8154063" y="3908324"/>
            <a:chExt cx="2467044" cy="2743342"/>
          </a:xfrm>
        </p:grpSpPr>
        <p:pic>
          <p:nvPicPr>
            <p:cNvPr id="1028" name="Picture 4" descr="Módulo Sensor De Distância Ultrassônico Hc-sr04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36" b="11978"/>
            <a:stretch/>
          </p:blipFill>
          <p:spPr bwMode="auto">
            <a:xfrm>
              <a:off x="8169854" y="3908324"/>
              <a:ext cx="2337864" cy="1659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ángulo 34"/>
            <p:cNvSpPr/>
            <p:nvPr/>
          </p:nvSpPr>
          <p:spPr>
            <a:xfrm>
              <a:off x="8154063" y="5910947"/>
              <a:ext cx="2467044" cy="740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HC-SR04</a:t>
              </a:r>
            </a:p>
            <a:p>
              <a:pPr algn="ctr"/>
              <a:r>
                <a:rPr lang="pt-BR" dirty="0" smtClean="0"/>
                <a:t>(proximidade)</a:t>
              </a:r>
              <a:endParaRPr lang="pt-BR" dirty="0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8141402" y="4088358"/>
            <a:ext cx="1904317" cy="1981949"/>
            <a:chOff x="8100762" y="4088358"/>
            <a:chExt cx="1904317" cy="1981949"/>
          </a:xfrm>
        </p:grpSpPr>
        <p:pic>
          <p:nvPicPr>
            <p:cNvPr id="1032" name="Picture 8" descr="AHT10 Sensor Module High-Precision Temperature Humidity - I2C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9391" y="4088358"/>
              <a:ext cx="1452894" cy="1089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ángulo 38"/>
            <p:cNvSpPr/>
            <p:nvPr/>
          </p:nvSpPr>
          <p:spPr>
            <a:xfrm>
              <a:off x="8100762" y="5423976"/>
              <a:ext cx="19043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</a:t>
              </a:r>
              <a:r>
                <a:rPr lang="pt-BR" dirty="0" smtClean="0"/>
                <a:t>AHT10</a:t>
              </a:r>
              <a:endParaRPr lang="pt-BR" dirty="0"/>
            </a:p>
            <a:p>
              <a:pPr algn="ctr"/>
              <a:r>
                <a:rPr lang="pt-BR" dirty="0" smtClean="0"/>
                <a:t>(T e UR)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5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929626" y="532476"/>
            <a:ext cx="8254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Câmera ESP32 </a:t>
            </a:r>
            <a:r>
              <a:rPr lang="pt-BR" altLang="pt-BR" sz="3200" b="1" dirty="0" err="1" smtClean="0"/>
              <a:t>Cam</a:t>
            </a:r>
            <a:r>
              <a:rPr lang="pt-BR" altLang="pt-BR" sz="3200" b="1" dirty="0" smtClean="0"/>
              <a:t> e placa </a:t>
            </a:r>
            <a:r>
              <a:rPr lang="pt-BR" altLang="pt-BR" sz="3200" b="1" dirty="0"/>
              <a:t>de circuito </a:t>
            </a:r>
            <a:r>
              <a:rPr lang="pt-BR" altLang="pt-BR" sz="3200" b="1" dirty="0" smtClean="0"/>
              <a:t>impresso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16"/>
          <p:cNvGrpSpPr/>
          <p:nvPr/>
        </p:nvGrpSpPr>
        <p:grpSpPr>
          <a:xfrm>
            <a:off x="5946295" y="1821815"/>
            <a:ext cx="5046860" cy="3834735"/>
            <a:chOff x="5946295" y="1821815"/>
            <a:chExt cx="5046860" cy="3834735"/>
          </a:xfrm>
        </p:grpSpPr>
        <p:pic>
          <p:nvPicPr>
            <p:cNvPr id="2050" name="Picture 2" descr="Placa de circuito impress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551" y="1821815"/>
              <a:ext cx="471634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5946295" y="5010219"/>
              <a:ext cx="5046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PCI que possibilita o carregamento de programas na ESP32-CAM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15495" y="1892935"/>
            <a:ext cx="4355945" cy="3763616"/>
            <a:chOff x="815495" y="1892935"/>
            <a:chExt cx="4355945" cy="3763616"/>
          </a:xfrm>
        </p:grpSpPr>
        <p:pic>
          <p:nvPicPr>
            <p:cNvPr id="2052" name="Picture 4" descr="Placa de circuito impress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753" y="1892935"/>
              <a:ext cx="320680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ángulo 42"/>
            <p:cNvSpPr/>
            <p:nvPr/>
          </p:nvSpPr>
          <p:spPr>
            <a:xfrm>
              <a:off x="815495" y="5010220"/>
              <a:ext cx="4355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srgbClr val="1F2328"/>
                  </a:solidFill>
                </a:rPr>
                <a:t>Diagrama de conexões entre Câmera </a:t>
              </a:r>
              <a:r>
                <a:rPr lang="pt-BR" dirty="0">
                  <a:solidFill>
                    <a:srgbClr val="1F2328"/>
                  </a:solidFill>
                </a:rPr>
                <a:t>ESP32 </a:t>
              </a:r>
              <a:r>
                <a:rPr lang="pt-BR" dirty="0" err="1">
                  <a:solidFill>
                    <a:srgbClr val="1F2328"/>
                  </a:solidFill>
                </a:rPr>
                <a:t>Cam</a:t>
              </a:r>
              <a:r>
                <a:rPr lang="pt-BR" dirty="0">
                  <a:solidFill>
                    <a:srgbClr val="1F2328"/>
                  </a:solidFill>
                </a:rPr>
                <a:t> </a:t>
              </a:r>
              <a:r>
                <a:rPr lang="pt-BR" dirty="0" smtClean="0">
                  <a:solidFill>
                    <a:srgbClr val="1F2328"/>
                  </a:solidFill>
                </a:rPr>
                <a:t>e </a:t>
              </a:r>
              <a:r>
                <a:rPr lang="pt-BR" dirty="0"/>
                <a:t>conversor USB / </a:t>
              </a:r>
              <a:r>
                <a:rPr lang="pt-BR" dirty="0" smtClean="0"/>
                <a:t>TTL FT232RL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478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13659" y="532476"/>
            <a:ext cx="6686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Implementação placa </a:t>
            </a:r>
            <a:r>
              <a:rPr lang="pt-BR" altLang="pt-BR" sz="3200" b="1" dirty="0"/>
              <a:t>de expansão I2C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14" b="94684" l="21250" r="88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6852" r="12086"/>
          <a:stretch/>
        </p:blipFill>
        <p:spPr>
          <a:xfrm>
            <a:off x="3495617" y="1210808"/>
            <a:ext cx="4502931" cy="4505296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214604" y="4254589"/>
            <a:ext cx="3608629" cy="880583"/>
            <a:chOff x="214604" y="3529371"/>
            <a:chExt cx="3608629" cy="880583"/>
          </a:xfrm>
        </p:grpSpPr>
        <p:sp>
          <p:nvSpPr>
            <p:cNvPr id="50" name="Rectángulo 49"/>
            <p:cNvSpPr/>
            <p:nvPr/>
          </p:nvSpPr>
          <p:spPr>
            <a:xfrm>
              <a:off x="214604" y="4031938"/>
              <a:ext cx="3078866" cy="378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Conector de expansão I2C</a:t>
              </a:r>
              <a:endParaRPr lang="pt-BR" dirty="0"/>
            </a:p>
          </p:txBody>
        </p:sp>
        <p:cxnSp>
          <p:nvCxnSpPr>
            <p:cNvPr id="51" name="Conector recto de flecha 50"/>
            <p:cNvCxnSpPr/>
            <p:nvPr/>
          </p:nvCxnSpPr>
          <p:spPr>
            <a:xfrm flipV="1">
              <a:off x="3090441" y="3529371"/>
              <a:ext cx="732792" cy="6915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/>
          <p:cNvGrpSpPr/>
          <p:nvPr/>
        </p:nvGrpSpPr>
        <p:grpSpPr>
          <a:xfrm>
            <a:off x="140899" y="2820940"/>
            <a:ext cx="3953581" cy="947399"/>
            <a:chOff x="214604" y="3730870"/>
            <a:chExt cx="3953581" cy="947399"/>
          </a:xfrm>
        </p:grpSpPr>
        <p:sp>
          <p:nvSpPr>
            <p:cNvPr id="57" name="Rectángulo 56"/>
            <p:cNvSpPr/>
            <p:nvPr/>
          </p:nvSpPr>
          <p:spPr>
            <a:xfrm>
              <a:off x="214604" y="403193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Sensor de temperatura e </a:t>
              </a:r>
              <a:r>
                <a:rPr lang="pt-BR" dirty="0"/>
                <a:t>umidade AHT10</a:t>
              </a:r>
            </a:p>
          </p:txBody>
        </p:sp>
        <p:cxnSp>
          <p:nvCxnSpPr>
            <p:cNvPr id="58" name="Conector recto de flecha 57"/>
            <p:cNvCxnSpPr/>
            <p:nvPr/>
          </p:nvCxnSpPr>
          <p:spPr>
            <a:xfrm flipV="1">
              <a:off x="3090441" y="3730870"/>
              <a:ext cx="1077744" cy="4900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o 59"/>
          <p:cNvGrpSpPr/>
          <p:nvPr/>
        </p:nvGrpSpPr>
        <p:grpSpPr>
          <a:xfrm>
            <a:off x="442633" y="1871249"/>
            <a:ext cx="4731180" cy="369332"/>
            <a:chOff x="-671666" y="4571781"/>
            <a:chExt cx="4731180" cy="369332"/>
          </a:xfrm>
        </p:grpSpPr>
        <p:sp>
          <p:nvSpPr>
            <p:cNvPr id="61" name="Rectángulo 60"/>
            <p:cNvSpPr/>
            <p:nvPr/>
          </p:nvSpPr>
          <p:spPr>
            <a:xfrm>
              <a:off x="-671666" y="4571781"/>
              <a:ext cx="3078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Regulador de tensão </a:t>
              </a:r>
              <a:r>
                <a:rPr lang="pt-BR" dirty="0" smtClean="0"/>
                <a:t>3.3 </a:t>
              </a:r>
              <a:r>
                <a:rPr lang="pt-BR" dirty="0" smtClean="0"/>
                <a:t>V</a:t>
              </a:r>
              <a:endParaRPr lang="pt-BR" dirty="0"/>
            </a:p>
          </p:txBody>
        </p:sp>
        <p:cxnSp>
          <p:nvCxnSpPr>
            <p:cNvPr id="62" name="Conector recto de flecha 61"/>
            <p:cNvCxnSpPr/>
            <p:nvPr/>
          </p:nvCxnSpPr>
          <p:spPr>
            <a:xfrm flipV="1">
              <a:off x="2341160" y="4571781"/>
              <a:ext cx="1718354" cy="1846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/>
          <p:cNvGrpSpPr/>
          <p:nvPr/>
        </p:nvGrpSpPr>
        <p:grpSpPr>
          <a:xfrm>
            <a:off x="8234242" y="2620894"/>
            <a:ext cx="3538562" cy="646331"/>
            <a:chOff x="-208760" y="4007758"/>
            <a:chExt cx="3538562" cy="646331"/>
          </a:xfrm>
        </p:grpSpPr>
        <p:sp>
          <p:nvSpPr>
            <p:cNvPr id="67" name="Rectángulo 66"/>
            <p:cNvSpPr/>
            <p:nvPr/>
          </p:nvSpPr>
          <p:spPr>
            <a:xfrm>
              <a:off x="250936" y="400775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Driver para servo motores PCA9685</a:t>
              </a:r>
              <a:endParaRPr lang="pt-BR" dirty="0"/>
            </a:p>
          </p:txBody>
        </p:sp>
        <p:cxnSp>
          <p:nvCxnSpPr>
            <p:cNvPr id="68" name="Conector recto de flecha 67"/>
            <p:cNvCxnSpPr/>
            <p:nvPr/>
          </p:nvCxnSpPr>
          <p:spPr>
            <a:xfrm flipH="1">
              <a:off x="-208760" y="4329388"/>
              <a:ext cx="621685" cy="1356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upo 75"/>
          <p:cNvGrpSpPr/>
          <p:nvPr/>
        </p:nvGrpSpPr>
        <p:grpSpPr>
          <a:xfrm>
            <a:off x="7081520" y="5092498"/>
            <a:ext cx="4582254" cy="646331"/>
            <a:chOff x="3034809" y="3897780"/>
            <a:chExt cx="4582254" cy="646331"/>
          </a:xfrm>
        </p:grpSpPr>
        <p:sp>
          <p:nvSpPr>
            <p:cNvPr id="77" name="Rectángulo 76"/>
            <p:cNvSpPr/>
            <p:nvPr/>
          </p:nvSpPr>
          <p:spPr>
            <a:xfrm>
              <a:off x="4385626" y="3897780"/>
              <a:ext cx="32314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Conector </a:t>
              </a:r>
              <a:r>
                <a:rPr lang="pt-BR" dirty="0" smtClean="0"/>
                <a:t>para alimentação com </a:t>
              </a:r>
              <a:r>
                <a:rPr lang="pt-BR" dirty="0"/>
                <a:t>bateria externa XT30</a:t>
              </a:r>
            </a:p>
          </p:txBody>
        </p:sp>
        <p:cxnSp>
          <p:nvCxnSpPr>
            <p:cNvPr id="78" name="Conector recto de flecha 77"/>
            <p:cNvCxnSpPr/>
            <p:nvPr/>
          </p:nvCxnSpPr>
          <p:spPr>
            <a:xfrm flipH="1" flipV="1">
              <a:off x="3034809" y="4220945"/>
              <a:ext cx="1350818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1308" y1="83065" x2="83178" y2="90323"/>
                        <a14:foregroundMark x1="50467" y1="86290" x2="50467" y2="89516"/>
                        <a14:foregroundMark x1="42991" y1="60484" x2="44860" y2="90323"/>
                        <a14:foregroundMark x1="10280" y1="62903" x2="9346" y2="87903"/>
                        <a14:foregroundMark x1="48598" y1="35484" x2="51402" y2="11290"/>
                        <a14:foregroundMark x1="35514" y1="25806" x2="38318" y2="88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6142990" y="1690640"/>
            <a:ext cx="292738" cy="339247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6464982" y="1731976"/>
            <a:ext cx="4359698" cy="369332"/>
            <a:chOff x="-1952498" y="4571781"/>
            <a:chExt cx="4359698" cy="369332"/>
          </a:xfrm>
        </p:grpSpPr>
        <p:sp>
          <p:nvSpPr>
            <p:cNvPr id="24" name="Rectángulo 23"/>
            <p:cNvSpPr/>
            <p:nvPr/>
          </p:nvSpPr>
          <p:spPr>
            <a:xfrm>
              <a:off x="-671666" y="4571781"/>
              <a:ext cx="3078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Regulador de tensão </a:t>
              </a:r>
              <a:r>
                <a:rPr lang="pt-BR" dirty="0" smtClean="0"/>
                <a:t>5.0 </a:t>
              </a:r>
              <a:r>
                <a:rPr lang="pt-BR" dirty="0" smtClean="0"/>
                <a:t>V</a:t>
              </a:r>
              <a:endParaRPr lang="pt-BR" dirty="0"/>
            </a:p>
          </p:txBody>
        </p:sp>
        <p:cxnSp>
          <p:nvCxnSpPr>
            <p:cNvPr id="25" name="Conector recto de flecha 24"/>
            <p:cNvCxnSpPr/>
            <p:nvPr/>
          </p:nvCxnSpPr>
          <p:spPr>
            <a:xfrm flipH="1">
              <a:off x="-1952498" y="4756447"/>
              <a:ext cx="1573724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0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227308" y="552796"/>
            <a:ext cx="5768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Diagrama de blocos </a:t>
            </a:r>
            <a:r>
              <a:rPr lang="pt-BR" altLang="pt-BR" sz="3200" b="1" dirty="0" smtClean="0"/>
              <a:t>de </a:t>
            </a:r>
            <a:r>
              <a:rPr lang="pt-BR" altLang="pt-BR" sz="3200" b="1" dirty="0" smtClean="0"/>
              <a:t>hardware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upo 5"/>
          <p:cNvGrpSpPr/>
          <p:nvPr/>
        </p:nvGrpSpPr>
        <p:grpSpPr>
          <a:xfrm>
            <a:off x="748040" y="2755712"/>
            <a:ext cx="1331873" cy="1148057"/>
            <a:chOff x="748854" y="2901820"/>
            <a:chExt cx="1331873" cy="1148057"/>
          </a:xfrm>
        </p:grpSpPr>
        <p:sp>
          <p:nvSpPr>
            <p:cNvPr id="2" name="Rectángulo redondeado 1"/>
            <p:cNvSpPr/>
            <p:nvPr/>
          </p:nvSpPr>
          <p:spPr>
            <a:xfrm>
              <a:off x="748854" y="2901820"/>
              <a:ext cx="1331873" cy="1148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" name="Picture 8" descr="Celular PNGs para download gratuit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1" r="22392"/>
            <a:stretch/>
          </p:blipFill>
          <p:spPr bwMode="auto">
            <a:xfrm rot="5400000">
              <a:off x="1072116" y="2702330"/>
              <a:ext cx="701607" cy="1254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>
              <a:off x="960178" y="3680545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Usuário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3876869" y="1464905"/>
            <a:ext cx="6844004" cy="43387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uadroTexto 20"/>
          <p:cNvSpPr txBox="1"/>
          <p:nvPr/>
        </p:nvSpPr>
        <p:spPr>
          <a:xfrm>
            <a:off x="6575368" y="5934268"/>
            <a:ext cx="17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Robô explorador</a:t>
            </a:r>
            <a:endParaRPr lang="pt-BR" dirty="0"/>
          </a:p>
        </p:txBody>
      </p:sp>
      <p:grpSp>
        <p:nvGrpSpPr>
          <p:cNvPr id="23" name="Grupo 22"/>
          <p:cNvGrpSpPr/>
          <p:nvPr/>
        </p:nvGrpSpPr>
        <p:grpSpPr>
          <a:xfrm>
            <a:off x="4354070" y="2571590"/>
            <a:ext cx="1244787" cy="632956"/>
            <a:chOff x="748854" y="2901820"/>
            <a:chExt cx="1422068" cy="1817943"/>
          </a:xfrm>
        </p:grpSpPr>
        <p:sp>
          <p:nvSpPr>
            <p:cNvPr id="24" name="Rectángulo redondeado 23"/>
            <p:cNvSpPr/>
            <p:nvPr/>
          </p:nvSpPr>
          <p:spPr>
            <a:xfrm>
              <a:off x="748854" y="2901820"/>
              <a:ext cx="1422068" cy="1817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879799" y="2901820"/>
              <a:ext cx="1160175" cy="167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>
                  <a:solidFill>
                    <a:schemeClr val="bg1"/>
                  </a:solidFill>
                </a:rPr>
                <a:t>Módulo HC-05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351533" y="1640516"/>
            <a:ext cx="1244787" cy="645569"/>
            <a:chOff x="748854" y="2865594"/>
            <a:chExt cx="1422068" cy="1854169"/>
          </a:xfrm>
        </p:grpSpPr>
        <p:sp>
          <p:nvSpPr>
            <p:cNvPr id="29" name="Rectángulo redondeado 28"/>
            <p:cNvSpPr/>
            <p:nvPr/>
          </p:nvSpPr>
          <p:spPr>
            <a:xfrm>
              <a:off x="748854" y="2901820"/>
              <a:ext cx="1422068" cy="1817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814326" y="2865594"/>
              <a:ext cx="1291123" cy="167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>
                  <a:solidFill>
                    <a:schemeClr val="bg1"/>
                  </a:solidFill>
                </a:rPr>
                <a:t>Câmera ESP32 </a:t>
              </a:r>
              <a:r>
                <a:rPr lang="pt-BR" sz="1600" dirty="0" err="1" smtClean="0">
                  <a:solidFill>
                    <a:schemeClr val="bg1"/>
                  </a:solidFill>
                </a:rPr>
                <a:t>Cam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6663096" y="2975035"/>
            <a:ext cx="1293092" cy="632956"/>
            <a:chOff x="733568" y="2901820"/>
            <a:chExt cx="1477253" cy="1817943"/>
          </a:xfrm>
        </p:grpSpPr>
        <p:sp>
          <p:nvSpPr>
            <p:cNvPr id="32" name="Rectángulo redondeado 31"/>
            <p:cNvSpPr/>
            <p:nvPr/>
          </p:nvSpPr>
          <p:spPr>
            <a:xfrm>
              <a:off x="748854" y="2901820"/>
              <a:ext cx="1422068" cy="1817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733568" y="3264581"/>
              <a:ext cx="1477253" cy="1060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 smtClean="0">
                  <a:solidFill>
                    <a:schemeClr val="bg1"/>
                  </a:solidFill>
                </a:rPr>
                <a:t>BitDogLab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Conector recto de flecha 13"/>
          <p:cNvCxnSpPr>
            <a:endCxn id="33" idx="1"/>
          </p:cNvCxnSpPr>
          <p:nvPr/>
        </p:nvCxnSpPr>
        <p:spPr>
          <a:xfrm>
            <a:off x="5711782" y="2888068"/>
            <a:ext cx="951314" cy="397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 flipH="1">
            <a:off x="2164138" y="2863978"/>
            <a:ext cx="2056814" cy="770294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 rot="20398783">
            <a:off x="2585955" y="2950494"/>
            <a:ext cx="101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B</a:t>
            </a:r>
            <a:r>
              <a:rPr lang="pt-BR" sz="1600" dirty="0" smtClean="0"/>
              <a:t>luetooth</a:t>
            </a:r>
            <a:endParaRPr lang="pt-BR" sz="1600" dirty="0"/>
          </a:p>
        </p:txBody>
      </p:sp>
      <p:sp>
        <p:nvSpPr>
          <p:cNvPr id="43" name="CuadroTexto 42"/>
          <p:cNvSpPr txBox="1"/>
          <p:nvPr/>
        </p:nvSpPr>
        <p:spPr>
          <a:xfrm rot="19991093">
            <a:off x="2484299" y="2190020"/>
            <a:ext cx="101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 smtClean="0"/>
              <a:t>Wifi</a:t>
            </a:r>
            <a:endParaRPr lang="pt-BR" sz="1600" dirty="0"/>
          </a:p>
        </p:txBody>
      </p:sp>
      <p:cxnSp>
        <p:nvCxnSpPr>
          <p:cNvPr id="46" name="Conector recto de flecha 45"/>
          <p:cNvCxnSpPr/>
          <p:nvPr/>
        </p:nvCxnSpPr>
        <p:spPr>
          <a:xfrm flipH="1">
            <a:off x="2164138" y="1945564"/>
            <a:ext cx="2067008" cy="102947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o 47"/>
          <p:cNvGrpSpPr/>
          <p:nvPr/>
        </p:nvGrpSpPr>
        <p:grpSpPr>
          <a:xfrm>
            <a:off x="4363792" y="3882585"/>
            <a:ext cx="1350393" cy="632956"/>
            <a:chOff x="688530" y="2901820"/>
            <a:chExt cx="1542714" cy="1817943"/>
          </a:xfrm>
        </p:grpSpPr>
        <p:sp>
          <p:nvSpPr>
            <p:cNvPr id="49" name="Rectángulo redondeado 48"/>
            <p:cNvSpPr/>
            <p:nvPr/>
          </p:nvSpPr>
          <p:spPr>
            <a:xfrm>
              <a:off x="748854" y="2901820"/>
              <a:ext cx="1422068" cy="1817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688530" y="2998071"/>
              <a:ext cx="1542714" cy="167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</a:rPr>
                <a:t>ponte H TB6612FNG</a:t>
              </a:r>
            </a:p>
          </p:txBody>
        </p:sp>
      </p:grpSp>
      <p:cxnSp>
        <p:nvCxnSpPr>
          <p:cNvPr id="56" name="Conector recto de flecha 55"/>
          <p:cNvCxnSpPr/>
          <p:nvPr/>
        </p:nvCxnSpPr>
        <p:spPr>
          <a:xfrm flipH="1">
            <a:off x="5822303" y="3634272"/>
            <a:ext cx="753065" cy="489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/>
          <p:cNvSpPr txBox="1"/>
          <p:nvPr/>
        </p:nvSpPr>
        <p:spPr>
          <a:xfrm rot="1435138">
            <a:off x="5739230" y="2787606"/>
            <a:ext cx="101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UART</a:t>
            </a:r>
            <a:endParaRPr lang="pt-BR" sz="1600" dirty="0"/>
          </a:p>
        </p:txBody>
      </p:sp>
      <p:sp>
        <p:nvSpPr>
          <p:cNvPr id="61" name="CuadroTexto 60"/>
          <p:cNvSpPr txBox="1"/>
          <p:nvPr/>
        </p:nvSpPr>
        <p:spPr>
          <a:xfrm rot="19575614">
            <a:off x="5657778" y="3545028"/>
            <a:ext cx="101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IDC</a:t>
            </a:r>
            <a:endParaRPr lang="pt-BR" sz="1600" dirty="0"/>
          </a:p>
        </p:txBody>
      </p:sp>
      <p:cxnSp>
        <p:nvCxnSpPr>
          <p:cNvPr id="62" name="Conector recto de flecha 61"/>
          <p:cNvCxnSpPr/>
          <p:nvPr/>
        </p:nvCxnSpPr>
        <p:spPr>
          <a:xfrm flipH="1">
            <a:off x="5038988" y="4575520"/>
            <a:ext cx="1" cy="3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o 63"/>
          <p:cNvGrpSpPr/>
          <p:nvPr/>
        </p:nvGrpSpPr>
        <p:grpSpPr>
          <a:xfrm>
            <a:off x="4363792" y="5044221"/>
            <a:ext cx="1350393" cy="632956"/>
            <a:chOff x="688530" y="2901820"/>
            <a:chExt cx="1542714" cy="1817943"/>
          </a:xfrm>
        </p:grpSpPr>
        <p:sp>
          <p:nvSpPr>
            <p:cNvPr id="65" name="Rectángulo redondeado 64"/>
            <p:cNvSpPr/>
            <p:nvPr/>
          </p:nvSpPr>
          <p:spPr>
            <a:xfrm>
              <a:off x="748854" y="2901820"/>
              <a:ext cx="1422068" cy="1817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688530" y="3324603"/>
              <a:ext cx="1542714" cy="97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>
                  <a:solidFill>
                    <a:schemeClr val="bg1"/>
                  </a:solidFill>
                </a:rPr>
                <a:t>Motores </a:t>
              </a:r>
              <a:r>
                <a:rPr lang="pt-BR" sz="1600" dirty="0">
                  <a:solidFill>
                    <a:schemeClr val="bg1"/>
                  </a:solidFill>
                </a:rPr>
                <a:t>DC </a:t>
              </a:r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5822975" y="5044221"/>
            <a:ext cx="1688166" cy="864509"/>
            <a:chOff x="688530" y="2901820"/>
            <a:chExt cx="1542714" cy="2482997"/>
          </a:xfrm>
        </p:grpSpPr>
        <p:sp>
          <p:nvSpPr>
            <p:cNvPr id="71" name="Rectángulo redondeado 70"/>
            <p:cNvSpPr/>
            <p:nvPr/>
          </p:nvSpPr>
          <p:spPr>
            <a:xfrm>
              <a:off x="748854" y="2901820"/>
              <a:ext cx="1422068" cy="1817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688530" y="2998071"/>
              <a:ext cx="1542714" cy="2386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</a:rPr>
                <a:t>Sensor </a:t>
              </a:r>
              <a:r>
                <a:rPr lang="pt-BR" sz="1600" dirty="0" smtClean="0">
                  <a:solidFill>
                    <a:schemeClr val="bg1"/>
                  </a:solidFill>
                </a:rPr>
                <a:t>HC-SR04 (</a:t>
              </a:r>
              <a:r>
                <a:rPr lang="pt-BR" sz="1600" dirty="0">
                  <a:solidFill>
                    <a:schemeClr val="bg1"/>
                  </a:solidFill>
                </a:rPr>
                <a:t>proximidade)</a:t>
              </a:r>
            </a:p>
            <a:p>
              <a:pPr algn="ctr"/>
              <a:endParaRPr lang="pt-BR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3" name="Conector recto de flecha 72"/>
          <p:cNvCxnSpPr/>
          <p:nvPr/>
        </p:nvCxnSpPr>
        <p:spPr>
          <a:xfrm flipV="1">
            <a:off x="6676477" y="3722914"/>
            <a:ext cx="610731" cy="124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/>
          <p:cNvSpPr txBox="1"/>
          <p:nvPr/>
        </p:nvSpPr>
        <p:spPr>
          <a:xfrm rot="17798687">
            <a:off x="6275375" y="4186938"/>
            <a:ext cx="101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IDC</a:t>
            </a:r>
            <a:endParaRPr lang="pt-BR" sz="1600" dirty="0"/>
          </a:p>
        </p:txBody>
      </p:sp>
      <p:grpSp>
        <p:nvGrpSpPr>
          <p:cNvPr id="79" name="Grupo 78"/>
          <p:cNvGrpSpPr/>
          <p:nvPr/>
        </p:nvGrpSpPr>
        <p:grpSpPr>
          <a:xfrm>
            <a:off x="8791183" y="1800330"/>
            <a:ext cx="1929690" cy="3171189"/>
            <a:chOff x="688530" y="2901820"/>
            <a:chExt cx="1542714" cy="2385054"/>
          </a:xfrm>
          <a:noFill/>
        </p:grpSpPr>
        <p:sp>
          <p:nvSpPr>
            <p:cNvPr id="80" name="Rectángulo redondeado 79"/>
            <p:cNvSpPr/>
            <p:nvPr/>
          </p:nvSpPr>
          <p:spPr>
            <a:xfrm>
              <a:off x="748854" y="2901820"/>
              <a:ext cx="1422068" cy="2099894"/>
            </a:xfrm>
            <a:prstGeom prst="roundRect">
              <a:avLst/>
            </a:prstGeom>
            <a:grp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1" name="CuadroTexto 80"/>
            <p:cNvSpPr txBox="1"/>
            <p:nvPr/>
          </p:nvSpPr>
          <p:spPr>
            <a:xfrm>
              <a:off x="688530" y="5038572"/>
              <a:ext cx="1542714" cy="248302"/>
            </a:xfrm>
            <a:prstGeom prst="rect">
              <a:avLst/>
            </a:prstGeom>
            <a:grp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Placa de expansão</a:t>
              </a:r>
              <a:endParaRPr lang="pt-BR" sz="1600" dirty="0"/>
            </a:p>
          </p:txBody>
        </p:sp>
      </p:grpSp>
      <p:cxnSp>
        <p:nvCxnSpPr>
          <p:cNvPr id="82" name="Conector recto de flecha 81"/>
          <p:cNvCxnSpPr>
            <a:stCxn id="33" idx="3"/>
          </p:cNvCxnSpPr>
          <p:nvPr/>
        </p:nvCxnSpPr>
        <p:spPr>
          <a:xfrm>
            <a:off x="7956188" y="3286004"/>
            <a:ext cx="8840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/>
          <p:cNvSpPr txBox="1"/>
          <p:nvPr/>
        </p:nvSpPr>
        <p:spPr>
          <a:xfrm>
            <a:off x="7920883" y="2959231"/>
            <a:ext cx="101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I2C</a:t>
            </a:r>
            <a:endParaRPr lang="pt-BR" sz="1600" dirty="0"/>
          </a:p>
        </p:txBody>
      </p:sp>
      <p:grpSp>
        <p:nvGrpSpPr>
          <p:cNvPr id="93" name="Grupo 92"/>
          <p:cNvGrpSpPr/>
          <p:nvPr/>
        </p:nvGrpSpPr>
        <p:grpSpPr>
          <a:xfrm>
            <a:off x="9087873" y="2072248"/>
            <a:ext cx="1350393" cy="632956"/>
            <a:chOff x="688530" y="2901820"/>
            <a:chExt cx="1542714" cy="1817943"/>
          </a:xfrm>
        </p:grpSpPr>
        <p:sp>
          <p:nvSpPr>
            <p:cNvPr id="94" name="Rectángulo redondeado 93"/>
            <p:cNvSpPr/>
            <p:nvPr/>
          </p:nvSpPr>
          <p:spPr>
            <a:xfrm>
              <a:off x="748854" y="2901820"/>
              <a:ext cx="1422068" cy="1817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688530" y="2998071"/>
              <a:ext cx="1542714" cy="167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bg1"/>
                  </a:solidFill>
                </a:rPr>
                <a:t>Driver </a:t>
              </a:r>
              <a:r>
                <a:rPr lang="pt-BR" sz="1600" dirty="0" smtClean="0">
                  <a:solidFill>
                    <a:schemeClr val="bg1"/>
                  </a:solidFill>
                </a:rPr>
                <a:t>PCA9685</a:t>
              </a:r>
              <a:endParaRPr lang="pt-BR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9" name="Conector recto de flecha 98"/>
          <p:cNvCxnSpPr/>
          <p:nvPr/>
        </p:nvCxnSpPr>
        <p:spPr>
          <a:xfrm flipH="1" flipV="1">
            <a:off x="8290668" y="1997669"/>
            <a:ext cx="705142" cy="28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uadroTexto 100"/>
          <p:cNvSpPr txBox="1"/>
          <p:nvPr/>
        </p:nvSpPr>
        <p:spPr>
          <a:xfrm rot="1338675">
            <a:off x="8099531" y="2135789"/>
            <a:ext cx="1015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PWM</a:t>
            </a:r>
            <a:endParaRPr lang="pt-BR" sz="1600" dirty="0"/>
          </a:p>
        </p:txBody>
      </p:sp>
      <p:grpSp>
        <p:nvGrpSpPr>
          <p:cNvPr id="102" name="Grupo 101"/>
          <p:cNvGrpSpPr/>
          <p:nvPr/>
        </p:nvGrpSpPr>
        <p:grpSpPr>
          <a:xfrm>
            <a:off x="6124448" y="1653129"/>
            <a:ext cx="2109755" cy="632956"/>
            <a:chOff x="6103747" y="1681191"/>
            <a:chExt cx="2109755" cy="632956"/>
          </a:xfrm>
        </p:grpSpPr>
        <p:grpSp>
          <p:nvGrpSpPr>
            <p:cNvPr id="96" name="Grupo 95"/>
            <p:cNvGrpSpPr/>
            <p:nvPr/>
          </p:nvGrpSpPr>
          <p:grpSpPr>
            <a:xfrm>
              <a:off x="6103747" y="1681191"/>
              <a:ext cx="2109755" cy="632956"/>
              <a:chOff x="826989" y="2901820"/>
              <a:chExt cx="1360188" cy="1817943"/>
            </a:xfrm>
          </p:grpSpPr>
          <p:sp>
            <p:nvSpPr>
              <p:cNvPr id="97" name="Rectángulo redondeado 96"/>
              <p:cNvSpPr/>
              <p:nvPr/>
            </p:nvSpPr>
            <p:spPr>
              <a:xfrm>
                <a:off x="826989" y="2901820"/>
                <a:ext cx="1343933" cy="18179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8" name="CuadroTexto 97"/>
              <p:cNvSpPr txBox="1"/>
              <p:nvPr/>
            </p:nvSpPr>
            <p:spPr>
              <a:xfrm>
                <a:off x="1215730" y="3324603"/>
                <a:ext cx="971447" cy="97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 smtClean="0">
                    <a:solidFill>
                      <a:schemeClr val="bg1"/>
                    </a:solidFill>
                  </a:rPr>
                  <a:t>Servo motores</a:t>
                </a:r>
                <a:endParaRPr lang="pt-BR" sz="16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26" name="Picture 2" descr="Braço robótico Robótica Robô industrial, Braço robótico, ângulo, braço,  indústria png | PNGWi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3478" y1="67000" x2="53261" y2="72000"/>
                          <a14:foregroundMark x1="60217" y1="48800" x2="64565" y2="55000"/>
                          <a14:backgroundMark x1="36848" y1="63400" x2="39022" y2="53200"/>
                          <a14:backgroundMark x1="35000" y1="59000" x2="37609" y2="52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68" t="17241" r="31394" b="23788"/>
            <a:stretch/>
          </p:blipFill>
          <p:spPr bwMode="auto">
            <a:xfrm>
              <a:off x="6178586" y="1759519"/>
              <a:ext cx="610962" cy="509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Conectar png | PNGEg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713" l="0" r="99713">
                        <a14:foregroundMark x1="20115" y1="52299" x2="26149" y2="45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31" y="186800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rupo 105"/>
          <p:cNvGrpSpPr/>
          <p:nvPr/>
        </p:nvGrpSpPr>
        <p:grpSpPr>
          <a:xfrm>
            <a:off x="9087873" y="3718185"/>
            <a:ext cx="1350393" cy="632956"/>
            <a:chOff x="688530" y="2901820"/>
            <a:chExt cx="1542714" cy="1817943"/>
          </a:xfrm>
        </p:grpSpPr>
        <p:sp>
          <p:nvSpPr>
            <p:cNvPr id="107" name="Rectángulo redondeado 106"/>
            <p:cNvSpPr/>
            <p:nvPr/>
          </p:nvSpPr>
          <p:spPr>
            <a:xfrm>
              <a:off x="748854" y="2901820"/>
              <a:ext cx="1422068" cy="18179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688530" y="2998071"/>
              <a:ext cx="1542714" cy="1679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Sensor AHT10</a:t>
              </a:r>
            </a:p>
            <a:p>
              <a:pPr algn="ctr"/>
              <a:r>
                <a:rPr lang="de-DE" sz="1600" dirty="0">
                  <a:solidFill>
                    <a:schemeClr val="bg1"/>
                  </a:solidFill>
                </a:rPr>
                <a:t>(T e UR)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4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78877" y="552796"/>
            <a:ext cx="666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Fluxograma de software </a:t>
            </a:r>
            <a:r>
              <a:rPr lang="pt-BR" altLang="pt-BR" sz="3200" b="1" dirty="0"/>
              <a:t>na </a:t>
            </a:r>
            <a:r>
              <a:rPr lang="pt-BR" altLang="pt-BR" sz="3200" b="1" dirty="0" err="1"/>
              <a:t>BitDogLab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2375919" y="1674839"/>
            <a:ext cx="6851901" cy="4606421"/>
            <a:chOff x="2375919" y="1674839"/>
            <a:chExt cx="6851901" cy="4606421"/>
          </a:xfrm>
        </p:grpSpPr>
        <p:pic>
          <p:nvPicPr>
            <p:cNvPr id="3074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6" b="50530"/>
            <a:stretch/>
          </p:blipFill>
          <p:spPr bwMode="auto">
            <a:xfrm>
              <a:off x="2375919" y="1674839"/>
              <a:ext cx="2573370" cy="3734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477" r="4960"/>
            <a:stretch/>
          </p:blipFill>
          <p:spPr bwMode="auto">
            <a:xfrm>
              <a:off x="6648323" y="2316479"/>
              <a:ext cx="2579497" cy="396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ector recto 2"/>
            <p:cNvCxnSpPr>
              <a:stCxn id="3074" idx="2"/>
            </p:cNvCxnSpPr>
            <p:nvPr/>
          </p:nvCxnSpPr>
          <p:spPr>
            <a:xfrm>
              <a:off x="3662604" y="5409131"/>
              <a:ext cx="197619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V="1">
              <a:off x="5629707" y="2314919"/>
              <a:ext cx="26873" cy="309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5644985" y="2313850"/>
              <a:ext cx="2304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965624" y="2117291"/>
              <a:ext cx="424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V="1">
              <a:off x="4941669" y="2113799"/>
              <a:ext cx="26873" cy="1800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 flipH="1" flipV="1">
              <a:off x="9212857" y="2111439"/>
              <a:ext cx="2033" cy="372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19" t="25637" r="28924" b="67395"/>
            <a:stretch/>
          </p:blipFill>
          <p:spPr bwMode="auto">
            <a:xfrm>
              <a:off x="6253697" y="3667125"/>
              <a:ext cx="931456" cy="5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/>
            <p:cNvSpPr txBox="1"/>
            <p:nvPr/>
          </p:nvSpPr>
          <p:spPr>
            <a:xfrm>
              <a:off x="6326158" y="3829177"/>
              <a:ext cx="770666" cy="253916"/>
            </a:xfrm>
            <a:prstGeom prst="rect">
              <a:avLst/>
            </a:prstGeom>
            <a:solidFill>
              <a:srgbClr val="0674C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>
                  <a:solidFill>
                    <a:srgbClr val="FFFFFF"/>
                  </a:solidFill>
                </a:rPr>
                <a:t>Parar robô</a:t>
              </a:r>
              <a:endParaRPr lang="pt-BR" sz="105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77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</TotalTime>
  <Words>824</Words>
  <Application>Microsoft Office PowerPoint</Application>
  <PresentationFormat>Panorámica</PresentationFormat>
  <Paragraphs>139</Paragraphs>
  <Slides>23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Robô explorador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MUÑOZ QUIROGA</dc:creator>
  <cp:lastModifiedBy>CARLOS MUÑOZ QUIROGA</cp:lastModifiedBy>
  <cp:revision>170</cp:revision>
  <dcterms:created xsi:type="dcterms:W3CDTF">2024-08-18T16:04:35Z</dcterms:created>
  <dcterms:modified xsi:type="dcterms:W3CDTF">2024-12-02T22:46:35Z</dcterms:modified>
</cp:coreProperties>
</file>